
<file path=[Content_Types].xml><?xml version="1.0" encoding="utf-8"?>
<Types xmlns="http://schemas.openxmlformats.org/package/2006/content-types">
  <Default Extension="bin" ContentType="application/vnd.ms-office.activeX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activeX/activeX2.xml" ContentType="application/vnd.ms-office.activeX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</p:sldMasterIdLst>
  <p:notesMasterIdLst>
    <p:notesMasterId r:id="rId68"/>
  </p:notesMasterIdLst>
  <p:handoutMasterIdLst>
    <p:handoutMasterId r:id="rId69"/>
  </p:handoutMasterIdLst>
  <p:sldIdLst>
    <p:sldId id="256" r:id="rId4"/>
    <p:sldId id="299" r:id="rId5"/>
    <p:sldId id="621" r:id="rId6"/>
    <p:sldId id="623" r:id="rId7"/>
    <p:sldId id="622" r:id="rId8"/>
    <p:sldId id="624" r:id="rId9"/>
    <p:sldId id="626" r:id="rId10"/>
    <p:sldId id="625" r:id="rId11"/>
    <p:sldId id="627" r:id="rId12"/>
    <p:sldId id="628" r:id="rId13"/>
    <p:sldId id="629" r:id="rId14"/>
    <p:sldId id="630" r:id="rId15"/>
    <p:sldId id="631" r:id="rId16"/>
    <p:sldId id="632" r:id="rId17"/>
    <p:sldId id="633" r:id="rId18"/>
    <p:sldId id="634" r:id="rId19"/>
    <p:sldId id="635" r:id="rId20"/>
    <p:sldId id="636" r:id="rId21"/>
    <p:sldId id="637" r:id="rId22"/>
    <p:sldId id="638" r:id="rId23"/>
    <p:sldId id="639" r:id="rId24"/>
    <p:sldId id="641" r:id="rId25"/>
    <p:sldId id="642" r:id="rId26"/>
    <p:sldId id="643" r:id="rId27"/>
    <p:sldId id="644" r:id="rId28"/>
    <p:sldId id="645" r:id="rId29"/>
    <p:sldId id="646" r:id="rId30"/>
    <p:sldId id="647" r:id="rId31"/>
    <p:sldId id="648" r:id="rId32"/>
    <p:sldId id="649" r:id="rId33"/>
    <p:sldId id="650" r:id="rId34"/>
    <p:sldId id="651" r:id="rId35"/>
    <p:sldId id="652" r:id="rId36"/>
    <p:sldId id="653" r:id="rId37"/>
    <p:sldId id="654" r:id="rId38"/>
    <p:sldId id="655" r:id="rId39"/>
    <p:sldId id="656" r:id="rId40"/>
    <p:sldId id="657" r:id="rId41"/>
    <p:sldId id="658" r:id="rId42"/>
    <p:sldId id="659" r:id="rId43"/>
    <p:sldId id="660" r:id="rId44"/>
    <p:sldId id="661" r:id="rId45"/>
    <p:sldId id="662" r:id="rId46"/>
    <p:sldId id="664" r:id="rId47"/>
    <p:sldId id="665" r:id="rId48"/>
    <p:sldId id="666" r:id="rId49"/>
    <p:sldId id="667" r:id="rId50"/>
    <p:sldId id="668" r:id="rId51"/>
    <p:sldId id="669" r:id="rId52"/>
    <p:sldId id="670" r:id="rId53"/>
    <p:sldId id="671" r:id="rId54"/>
    <p:sldId id="672" r:id="rId55"/>
    <p:sldId id="673" r:id="rId56"/>
    <p:sldId id="674" r:id="rId57"/>
    <p:sldId id="675" r:id="rId58"/>
    <p:sldId id="676" r:id="rId59"/>
    <p:sldId id="677" r:id="rId60"/>
    <p:sldId id="678" r:id="rId61"/>
    <p:sldId id="679" r:id="rId62"/>
    <p:sldId id="680" r:id="rId63"/>
    <p:sldId id="681" r:id="rId64"/>
    <p:sldId id="682" r:id="rId65"/>
    <p:sldId id="683" r:id="rId66"/>
    <p:sldId id="684" r:id="rId67"/>
  </p:sldIdLst>
  <p:sldSz cx="12192000" cy="6858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libri Light" panose="020F0302020204030204" pitchFamily="34" charset="0"/>
      <p:regular r:id="rId74"/>
      <p:italic r:id="rId75"/>
    </p:embeddedFont>
    <p:embeddedFont>
      <p:font typeface="Mali SemiBold" panose="020B0604020202020204" charset="-34"/>
      <p:regular r:id="rId76"/>
      <p:bold r:id="rId77"/>
      <p:italic r:id="rId78"/>
      <p:boldItalic r:id="rId79"/>
    </p:embeddedFont>
    <p:embeddedFont>
      <p:font typeface="TH Niramit AS" panose="02000506000000020004" pitchFamily="2" charset="-34"/>
      <p:regular r:id="rId80"/>
      <p:bold r:id="rId81"/>
      <p:italic r:id="rId82"/>
      <p:boldItalic r:id="rId83"/>
    </p:embeddedFont>
    <p:embeddedFont>
      <p:font typeface="TH Sarabun New" panose="020B0500040200020003" pitchFamily="34" charset="-34"/>
      <p:regular r:id="rId84"/>
      <p:bold r:id="rId85"/>
      <p:italic r:id="rId86"/>
      <p:boldItalic r:id="rId87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สมชาย มณฑา" initials="สม" lastIdx="1" clrIdx="0">
    <p:extLst>
      <p:ext uri="{19B8F6BF-5375-455C-9EA6-DF929625EA0E}">
        <p15:presenceInfo xmlns:p15="http://schemas.microsoft.com/office/powerpoint/2012/main" userId="ebc1a82247e8aac4" providerId="Windows Live"/>
      </p:ext>
    </p:extLst>
  </p:cmAuthor>
  <p:cmAuthor id="2" name="Windows User" initials="WU" lastIdx="1" clrIdx="1">
    <p:extLst>
      <p:ext uri="{19B8F6BF-5375-455C-9EA6-DF929625EA0E}">
        <p15:presenceInfo xmlns:p15="http://schemas.microsoft.com/office/powerpoint/2012/main" userId="Windows User" providerId="None"/>
      </p:ext>
    </p:extLst>
  </p:cmAuthor>
  <p:cmAuthor id="3" name="สุภาพรรณ ชายพฤกษ์" initials="สช" lastIdx="3" clrIdx="2">
    <p:extLst>
      <p:ext uri="{19B8F6BF-5375-455C-9EA6-DF929625EA0E}">
        <p15:presenceInfo xmlns:p15="http://schemas.microsoft.com/office/powerpoint/2012/main" userId="78e96d251b93e6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8C1A"/>
    <a:srgbClr val="FE6780"/>
    <a:srgbClr val="4C97FF"/>
    <a:srgbClr val="FF3300"/>
    <a:srgbClr val="666633"/>
    <a:srgbClr val="808000"/>
    <a:srgbClr val="59C059"/>
    <a:srgbClr val="FFCF37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3" autoAdjust="0"/>
    <p:restoredTop sz="96041" autoAdjust="0"/>
  </p:normalViewPr>
  <p:slideViewPr>
    <p:cSldViewPr snapToGrid="0">
      <p:cViewPr varScale="1">
        <p:scale>
          <a:sx n="89" d="100"/>
          <a:sy n="89" d="100"/>
        </p:scale>
        <p:origin x="4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2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5.fntdata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handoutMaster" Target="handoutMasters/handoutMaster1.xml"/><Relationship Id="rId77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7.fntdata"/><Relationship Id="rId7" Type="http://schemas.openxmlformats.org/officeDocument/2006/relationships/slide" Target="slides/slide4.xml"/><Relationship Id="rId71" Type="http://schemas.openxmlformats.org/officeDocument/2006/relationships/font" Target="fonts/font2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8.fntdata"/><Relationship Id="rId61" Type="http://schemas.openxmlformats.org/officeDocument/2006/relationships/slide" Target="slides/slide58.xml"/><Relationship Id="rId82" Type="http://schemas.openxmlformats.org/officeDocument/2006/relationships/font" Target="fonts/font13.fntdata"/><Relationship Id="rId19" Type="http://schemas.openxmlformats.org/officeDocument/2006/relationships/slide" Target="slides/slide16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>
            <a:extLst>
              <a:ext uri="{FF2B5EF4-FFF2-40B4-BE49-F238E27FC236}">
                <a16:creationId xmlns:a16="http://schemas.microsoft.com/office/drawing/2014/main" id="{F3682D33-FA4B-49F6-AC75-6E1CEF2FE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 dirty="0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85F67429-65E9-452D-9F93-9749A64A0B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70424-6594-477D-80E7-EA4135A33C8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E328A02C-3D24-44B9-B49F-40F106F030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6881BE71-2A38-4754-88F0-630950664D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DBED0-6B64-4E40-839E-45091BCF56AA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273208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B72E5-443F-41A4-9613-DC68F806C96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1176E-75C3-45E7-B9EA-8CE94F19916E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565368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3.wmf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audio" Target="../media/audio1.wav"/><Relationship Id="rId4" Type="http://schemas.openxmlformats.org/officeDocument/2006/relationships/slide" Target="../slides/slide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EA37D31-BD22-46EA-B048-84BA16EFE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75B8D64D-8D98-49D6-ACF9-67121B488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3A88DD4-E492-4FC7-BC03-EB2EBDF9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98E2FAA-C9BC-4934-9DB9-D593DD1D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B861709-F142-4731-B7D2-C3B105BB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7637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FBBFD3-4517-42A5-925B-B5360BA9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F3D227F9-4E70-4F65-B780-3498A0E8A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72D7076-1608-4CB3-9E91-FA3A9A64D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4C6335A-DEAC-49CA-9C4C-F323ACD4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B6FE949-4313-4CD5-B324-AEF538EB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66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1C6F6568-248C-4129-BE78-ACBA229C6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8285248A-C7EF-465D-8996-CD69C9FB5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61C4A39-0400-4A9A-B96D-69F0B22E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9D5C5C2-F700-46F3-9165-BB89B8328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11F230C-D4BE-4949-BF92-B99EF81B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77770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B9D80C4F-C6A2-441B-9E54-5C519CFECBB6}"/>
              </a:ext>
            </a:extLst>
          </p:cNvPr>
          <p:cNvSpPr/>
          <p:nvPr userDrawn="1"/>
        </p:nvSpPr>
        <p:spPr>
          <a:xfrm>
            <a:off x="4295800" y="5733256"/>
            <a:ext cx="3888432" cy="720080"/>
          </a:xfrm>
          <a:prstGeom prst="roundRect">
            <a:avLst>
              <a:gd name="adj" fmla="val 50000"/>
            </a:avLst>
          </a:prstGeom>
          <a:solidFill>
            <a:srgbClr val="EE6F4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เริ่มทำแบบทดสอบ</a:t>
            </a:r>
            <a:r>
              <a:rPr lang="th-TH" u="sng" dirty="0">
                <a:latin typeface="TH Niramit AS" panose="02000506000000020004" pitchFamily="2" charset="-34"/>
                <a:cs typeface="TH Niramit AS" panose="02000506000000020004" pitchFamily="2" charset="-34"/>
              </a:rPr>
              <a:t>อีกครั้ง</a:t>
            </a:r>
          </a:p>
        </p:txBody>
      </p:sp>
      <p:sp>
        <p:nvSpPr>
          <p:cNvPr id="8" name="สี่เหลี่ยมผืนผ้ามุมมน 11">
            <a:extLst>
              <a:ext uri="{FF2B5EF4-FFF2-40B4-BE49-F238E27FC236}">
                <a16:creationId xmlns:a16="http://schemas.microsoft.com/office/drawing/2014/main" id="{BAE6B6E5-8AA8-45D7-B5BA-C9CB7147E740}"/>
              </a:ext>
            </a:extLst>
          </p:cNvPr>
          <p:cNvSpPr/>
          <p:nvPr userDrawn="1"/>
        </p:nvSpPr>
        <p:spPr>
          <a:xfrm>
            <a:off x="398585" y="938352"/>
            <a:ext cx="11472927" cy="5675205"/>
          </a:xfrm>
          <a:prstGeom prst="roundRect">
            <a:avLst>
              <a:gd name="adj" fmla="val 3161"/>
            </a:avLst>
          </a:prstGeom>
          <a:solidFill>
            <a:schemeClr val="bg1"/>
          </a:solidFill>
          <a:ln w="76200">
            <a:solidFill>
              <a:srgbClr val="738792"/>
            </a:solidFill>
            <a:prstDash val="lgDashDot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26" name="ScorePre" r:id="rId2" imgW="4526280" imgH="1348920"/>
        </mc:Choice>
        <mc:Fallback>
          <p:control name="ScorePre" r:id="rId2" imgW="4526280" imgH="1348920">
            <p:pic>
              <p:nvPicPr>
                <p:cNvPr id="23" name="ScorePre">
                  <a:extLst>
                    <a:ext uri="{FF2B5EF4-FFF2-40B4-BE49-F238E27FC236}">
                      <a16:creationId xmlns:a16="http://schemas.microsoft.com/office/drawing/2014/main" id="{964AF865-D0A7-4CB6-8A78-0BE3F76D338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34606" y="3257294"/>
                  <a:ext cx="4522787" cy="13477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95567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6D96B3C-7C6F-4CB6-96B8-C2D5E44B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2A6D9FC-060D-46C7-9AFB-FA95886D1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4F46F637-A90A-4982-B9E2-A5D05B8C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AE62-BBFB-47C6-92D9-A8AF04950B60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ED0B058-15A3-42A7-A2F8-5439F0E9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2F49B52-F640-49F9-B825-359D509B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8EFD-91FF-4212-9916-2E2C13ECCC3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72467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8A70E89-EC7A-4886-862E-772F21DC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8964EFA-2CFF-4472-9C06-EE604BEC5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A51AA74-10DB-421C-B239-3AF9B3E03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AE62-BBFB-47C6-92D9-A8AF04950B60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39D4088-370E-425E-A776-CADA7513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E7173BC-5FAA-413B-B9BD-8BAB28D86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8EFD-91FF-4212-9916-2E2C13ECCC3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3935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0AFC72E-3C87-46BB-9680-D972BE86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1F00EF0-EA43-45CA-9931-A10582EEB9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8F204852-9061-4CB1-BB05-03D75B0A5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1D4ED8AB-ADAF-4F89-8A64-DAB458AE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AE62-BBFB-47C6-92D9-A8AF04950B60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FCD76890-E1BA-4B3B-8C20-01CFB91E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07486866-8A79-46E9-B996-D75673D6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8EFD-91FF-4212-9916-2E2C13ECCC3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07850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F31D5F0-9EDC-4E8E-80C6-3AA71E6C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26E9910-1EA5-4879-90E5-B91F6A847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41C8F62-18CA-43ED-BD5B-4C522620A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E12508B2-7359-4672-85A1-E85E6C8D8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CAA68152-0B91-405F-BF40-DA4F78E40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8986344A-E7AF-44FB-A92E-0231D7D5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AE62-BBFB-47C6-92D9-A8AF04950B60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6DCFBF35-985C-4984-9CE8-44E31C94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1AC39EB-AF87-4216-97DB-334B031F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8EFD-91FF-4212-9916-2E2C13ECCC3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80644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A98AE79-0C87-4DB0-8F3D-2B465A80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DE33FEE6-C706-4B03-9F50-0840BC2B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AE62-BBFB-47C6-92D9-A8AF04950B60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B0AD5CBF-0350-496B-9946-6C4B4EA7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632FA289-8A49-4205-AFFA-D9A3D0A4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8EFD-91FF-4212-9916-2E2C13ECCC3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86601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2694C032-3257-4088-B91B-FF3200052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AE62-BBFB-47C6-92D9-A8AF04950B60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ECFCB699-680F-4426-9E2B-08123C25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195C8A4-C60D-435F-BD78-B6A16247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8EFD-91FF-4212-9916-2E2C13ECCC3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37110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5A24D4-B2E4-479B-8C06-CB52CFC2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84A0BF1-9105-4320-BC3D-B2F167A38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740391A-61F1-4F98-B5FD-505700B4A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658BC7B-A676-4156-A880-B677325D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AE62-BBFB-47C6-92D9-A8AF04950B60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9DE283D7-9AA3-4C45-B452-CE0BCB34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2F5E6B55-4789-4C6D-ACB3-EEABA5C4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8EFD-91FF-4212-9916-2E2C13ECCC3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6658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263BEB3-A8C2-43DD-A165-D3D5A4D6B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93CBBE1-8068-478C-83F4-E987F995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2F24648-64E0-4DD9-9BB8-1CADF839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893FA4C-FC59-498F-AF20-3454DC10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573C316-8EDB-4C13-8BD6-12E69A1B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268035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4C812CA-21F0-49AD-9F0C-BEB5C529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42B5FF42-5160-4800-9614-FBA358E8B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 dirty="0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750DA20E-E6EB-43E0-A3C9-E5DF49D4B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032C7F49-54EF-4A54-99B8-BF05DD47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AE62-BBFB-47C6-92D9-A8AF04950B60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18410EB-070F-4545-924E-EAA58DED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5A24E42-F3E9-4A7C-B2CA-E37B2E43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8EFD-91FF-4212-9916-2E2C13ECCC3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0960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0E1FC-A09E-45E7-92A3-1F01B499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7D78285C-B95C-465C-8371-2B6079230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9AC493B-A5D3-4EDE-A936-02136F48A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AE62-BBFB-47C6-92D9-A8AF04950B60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3D8C5C7-295F-49F4-A7F1-041A6D3E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ADEDB9A-C5A8-48C3-A3DC-8ADDD1C77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8EFD-91FF-4212-9916-2E2C13ECCC3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84747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B7B23BEB-9E62-4D3B-AD75-61B9B7134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FCE85962-8E5E-4436-9756-C94D68FE0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95905C4-2CE7-4579-A8E8-357A9FA0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AE62-BBFB-47C6-92D9-A8AF04950B60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CAA6C60-07BF-43E1-BD91-EE73D2A0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EFD9EEA-D36A-4F68-B7EC-AFC7E8A0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8EFD-91FF-4212-9916-2E2C13ECCC3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09359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C3777020-E428-4F5B-BD88-2527BF1179AE}"/>
              </a:ext>
            </a:extLst>
          </p:cNvPr>
          <p:cNvSpPr/>
          <p:nvPr userDrawn="1"/>
        </p:nvSpPr>
        <p:spPr>
          <a:xfrm>
            <a:off x="4295800" y="5733256"/>
            <a:ext cx="3888432" cy="720080"/>
          </a:xfrm>
          <a:prstGeom prst="roundRect">
            <a:avLst>
              <a:gd name="adj" fmla="val 50000"/>
            </a:avLst>
          </a:prstGeom>
          <a:solidFill>
            <a:srgbClr val="EE6F4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เริ่มทำแบบทดสอบ</a:t>
            </a:r>
            <a:r>
              <a:rPr lang="th-TH" u="sng" dirty="0">
                <a:latin typeface="TH Niramit AS" panose="02000506000000020004" pitchFamily="2" charset="-34"/>
                <a:cs typeface="TH Niramit AS" panose="02000506000000020004" pitchFamily="2" charset="-34"/>
              </a:rPr>
              <a:t>อีกครั้ง</a:t>
            </a:r>
          </a:p>
        </p:txBody>
      </p:sp>
      <p:sp>
        <p:nvSpPr>
          <p:cNvPr id="8" name="สี่เหลี่ยมผืนผ้ามุมมน 11">
            <a:extLst>
              <a:ext uri="{FF2B5EF4-FFF2-40B4-BE49-F238E27FC236}">
                <a16:creationId xmlns:a16="http://schemas.microsoft.com/office/drawing/2014/main" id="{923A917B-CBB1-4090-91DE-4DBF125485CC}"/>
              </a:ext>
            </a:extLst>
          </p:cNvPr>
          <p:cNvSpPr/>
          <p:nvPr userDrawn="1"/>
        </p:nvSpPr>
        <p:spPr>
          <a:xfrm>
            <a:off x="398585" y="938352"/>
            <a:ext cx="11472927" cy="5675205"/>
          </a:xfrm>
          <a:prstGeom prst="roundRect">
            <a:avLst>
              <a:gd name="adj" fmla="val 3161"/>
            </a:avLst>
          </a:prstGeom>
          <a:solidFill>
            <a:schemeClr val="bg1"/>
          </a:solidFill>
          <a:ln w="76200">
            <a:solidFill>
              <a:srgbClr val="738792"/>
            </a:solidFill>
            <a:prstDash val="lgDashDot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3" name="รูปภาพ 2">
            <a:hlinkClick r:id="rId4" action="ppaction://hlinksldjump">
              <a:snd r:embed="rId5" name="chimes.wav"/>
            </a:hlinkClick>
            <a:extLst>
              <a:ext uri="{FF2B5EF4-FFF2-40B4-BE49-F238E27FC236}">
                <a16:creationId xmlns:a16="http://schemas.microsoft.com/office/drawing/2014/main" id="{BEE8FF2D-51CB-486F-9397-B25D2952EA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791" y="5237342"/>
            <a:ext cx="1120417" cy="1120417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2050" name="ScorePos" r:id="rId2" imgW="4526280" imgH="1348920"/>
        </mc:Choice>
        <mc:Fallback>
          <p:control name="ScorePos" r:id="rId2" imgW="4526280" imgH="1348920">
            <p:pic>
              <p:nvPicPr>
                <p:cNvPr id="23" name="ScorePos">
                  <a:extLst>
                    <a:ext uri="{FF2B5EF4-FFF2-40B4-BE49-F238E27FC236}">
                      <a16:creationId xmlns:a16="http://schemas.microsoft.com/office/drawing/2014/main" id="{F1A26B7B-8897-42E7-B877-ABA01FB0668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4606" y="3257294"/>
                  <a:ext cx="4522787" cy="13477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43796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E50C679-8E9E-45DF-BB90-37E15F4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D0B0AEB-D5EF-4B0D-A218-6ADA3CF2B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0C7B50F-783B-4091-8A0A-43113F95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7CD8-DA7E-4C6C-828D-EBEC85B2C9B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F4B23FE-30E5-49F9-992C-2DC44CFF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5855AA3-01D0-4756-8C51-5EE8713F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FD71-AF34-478F-BB74-83B6A9C9E50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16738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A07BFEE-3F1B-4EBF-9DAA-BFD978F6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DCDF6C6-8201-472E-8FAA-664D6B0A0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70EFAA2-4A08-4DF6-9BE7-B93C004A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7CD8-DA7E-4C6C-828D-EBEC85B2C9B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627146C-AF77-4AA6-9B48-5AEF3505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E436E97-20CC-4775-8C9F-1A46E741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FD71-AF34-478F-BB74-83B6A9C9E50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62821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768F883-6E6D-45AA-9E83-AD3EF8D2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0498E99-4505-467D-991A-5981CAC1E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D1BD8EB-A849-4644-8788-7FFEECA54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8F3DCDA-260A-4B2D-8178-C0C910E7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7CD8-DA7E-4C6C-828D-EBEC85B2C9B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10943B62-E28B-491C-9A25-BF8D511E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C1F889F-8551-4DB4-AF77-50B69FF0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FD71-AF34-478F-BB74-83B6A9C9E50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355608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C39DCE0-3D2B-4991-930A-2F45898A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2B3D6C4F-DB22-4FC9-8EBA-47FF2BF62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FF2436E-7800-4437-855E-D2EA3A94B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3E46178-091D-4F3A-BBCA-CCCAA2507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56B99B7C-6CF8-48F8-A1EF-F6FE7B0D3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A85A19C5-5ABA-4757-BC95-3FDF8DB5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7CD8-DA7E-4C6C-828D-EBEC85B2C9B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FF446378-FC8A-4C18-93C7-80543F0B4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71326598-1437-4159-B691-8874E065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FD71-AF34-478F-BB74-83B6A9C9E50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016984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37BAD7B-5741-48E1-83E1-B43E5E26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A4C72540-253B-4428-A45B-794F6C1B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7CD8-DA7E-4C6C-828D-EBEC85B2C9B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7F140E55-D447-498D-8F89-86ADF2241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22CA513-9870-46B6-AACF-A72ACE5D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FD71-AF34-478F-BB74-83B6A9C9E50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121556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0E7E5CC1-159D-492A-ACCC-4CBEA349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7CD8-DA7E-4C6C-828D-EBEC85B2C9B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BBA8ACE6-88CC-4F01-A550-A7C2A2AB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BCCED73-30E8-48F3-B000-1D3D4315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FD71-AF34-478F-BB74-83B6A9C9E50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9596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0937733-A96A-4E35-B19E-064F2946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08313DC-05E6-4A53-A5D5-97ECFC1A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42BFEAF-F802-404F-A73C-6CAF49C5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3B9C63A-AEC7-4CE0-80B3-E2FC9B2B4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37213238-1D23-4AD7-86BD-BA888017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1790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531105-B96C-4F73-9DCA-BFA3D8BA9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93D5CA9-25A4-4E74-BD10-EDA5C3B7E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06D26D16-D560-4A4C-8DC5-5E2E11D17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459D69A-2657-44EE-BA84-CA58BA741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7CD8-DA7E-4C6C-828D-EBEC85B2C9B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7913CD8-08D4-4705-83E2-26E7CC11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0932394-DF0C-458C-89FB-028709FB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FD71-AF34-478F-BB74-83B6A9C9E50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31627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19829DC-C2AB-4069-AAB4-B7B000CA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96F7FF4-FE4E-41C5-BD39-FB04D96F4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 dirty="0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F022F95-911E-4C97-8A20-624D96391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B68D434D-3201-4A66-BB3B-E40317D3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7CD8-DA7E-4C6C-828D-EBEC85B2C9B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640196A-1964-434E-93C0-60E758A9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5396F72F-D21F-4DBF-912B-873717AD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FD71-AF34-478F-BB74-83B6A9C9E50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974892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E8EE212-3E88-48EF-8A9C-61C81019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E94DB7D3-89E1-4102-BA32-16607E5C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90BBCFA-4237-4B65-B2E0-CCABC354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7CD8-DA7E-4C6C-828D-EBEC85B2C9B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C25CF65-4DF3-44F1-9FDA-AF447653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BA6D790-2049-4E3D-A498-A2657E03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FD71-AF34-478F-BB74-83B6A9C9E50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182433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F12FEC81-7ECF-4DDC-89A2-6C7CB51CE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249F6201-62C4-4D95-A759-61FAD51D6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AF153D7-D349-48ED-AB9F-AFEB5AF3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7CD8-DA7E-4C6C-828D-EBEC85B2C9B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E0FA9D0-5DE6-44BE-9FE8-AFE6C28D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265D498-75A5-41C2-9313-4E5E60F8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FD71-AF34-478F-BB74-83B6A9C9E50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6830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84439C2-A6ED-4674-A519-BDCA1CB6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76C76D6-11A2-4E9C-A2E4-47FFEC7C6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5485B00-5752-48BA-8149-7D25338F9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DB8CB60-D200-4FDC-AED1-900022AE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9434B074-1E07-4ABC-B6BC-FD262E90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A15DC061-CA25-4528-9705-B563D13C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5923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AC8166C-82D4-48B1-BD3D-A3B4EC45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7B00F38-1D6A-4177-A23D-84E8D22B8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A8EBAC2-FC97-4F7E-BB03-0F264A8A3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EE033D1-0EE4-426C-B390-E08A0CFBC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8EE8AF21-FA5F-46DC-853C-940927D58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2F45AEE4-A2F4-4FBA-AE75-2900AB6D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3122F98F-807B-42FE-8E87-0E92DD1D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45D36809-9EFA-4827-86C3-8EDAD23E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85956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4E946BD-121C-4C27-A1A2-710271F1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2FB6C5C9-E4B1-47B7-90C4-0678C4B5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17C70741-C432-455F-B5E8-F44E1F89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D32B2C27-F6F0-4289-80CB-33139AE5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57097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3E4A7704-612F-427B-8D17-BEE00524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D60BD266-D58F-4C25-84E2-8CA1A7CC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9A37564-644E-4FF7-9EBF-63290BD6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19657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E14189F-7247-422A-ABB0-0A560063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3D3F6F-E2EB-44DF-93C5-C42FF216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7AEAAB58-93CA-4873-8785-234027B43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75C8B1A-DAEC-454E-8F56-4B17002CB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308D45F-464B-44D9-8347-C5CB76F0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77DB501-D28D-4329-8798-FFE42AA1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0106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667BAF-E28F-4C8E-A07E-97DED27D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3B7F5399-0216-44BA-B52D-88CFF2507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 dirty="0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D23F4B10-6BA6-4134-87BA-387170AC1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5B8B7BC-1E41-4D91-9646-5037C998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BBA1F13-4F8F-42E8-929D-CCCBB46D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40065A4-F693-43AC-A584-33C1642F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5681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0AE2B4FD-BAD3-49B7-8524-FEE0EC25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AA48DA6-7780-427E-8388-8832130F7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5B7DE29-67A4-42CF-8A22-C5A92BA4C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0C01-534E-4889-8131-B21B2446A749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4817868-E6C7-4771-B5CC-184910982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6DD2355-4E8B-42C0-B8FC-88E52563B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BD2A9-1E01-4590-A1C9-AAAB74CEA10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6611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90597CB9-59C9-4F7F-82B3-3D390738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0423066-D5CD-4539-A9E3-1A0C2DB81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1A2F9F5-F90D-4072-B9E5-25CD9BA5E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DAE62-BBFB-47C6-92D9-A8AF04950B60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C1481FC-D25E-4A55-95EB-63AE89E00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5380B96-B527-462A-AC86-4ACBA48DD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78EFD-91FF-4212-9916-2E2C13ECCC39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38378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5183419-2F51-463C-ABE0-14ABA809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1BFEC03-6AC3-4070-B1C3-73800724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D07A3F7-5020-4CA8-B44D-BC63E9036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7CD8-DA7E-4C6C-828D-EBEC85B2C9B6}" type="datetimeFigureOut">
              <a:rPr lang="th-TH" smtClean="0"/>
              <a:t>05/11/67</a:t>
            </a:fld>
            <a:endParaRPr lang="th-TH" dirty="0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6E55D47-82A8-4999-9681-E720C6473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D1A4828-7730-4CBA-A851-88CC86A9C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EFD71-AF34-478F-BB74-83B6A9C9E506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3499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audio" Target="../media/audio2.wav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openxmlformats.org/officeDocument/2006/relationships/audio" Target="../media/audio2.wav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slide" Target="slide4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10" Type="http://schemas.openxmlformats.org/officeDocument/2006/relationships/image" Target="../media/image41.png"/><Relationship Id="rId4" Type="http://schemas.openxmlformats.org/officeDocument/2006/relationships/audio" Target="../media/audio2.wav"/><Relationship Id="rId9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10" Type="http://schemas.openxmlformats.org/officeDocument/2006/relationships/image" Target="../media/image43.png"/><Relationship Id="rId4" Type="http://schemas.openxmlformats.org/officeDocument/2006/relationships/audio" Target="../media/audio2.wav"/><Relationship Id="rId9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audio" Target="../media/audio1.wav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1DE58D-86FA-486E-B34F-BB49AFD8C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169" y="297006"/>
            <a:ext cx="1919403" cy="2261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F7516-1784-4274-9889-A676F0963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88" y="-2034515"/>
            <a:ext cx="10530443" cy="10530443"/>
          </a:xfrm>
          <a:prstGeom prst="rect">
            <a:avLst/>
          </a:prstGeom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028BB37E-972E-4018-8120-4260A24E7681}"/>
              </a:ext>
            </a:extLst>
          </p:cNvPr>
          <p:cNvSpPr/>
          <p:nvPr/>
        </p:nvSpPr>
        <p:spPr>
          <a:xfrm>
            <a:off x="0" y="470"/>
            <a:ext cx="12205500" cy="1930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sound-bg4">
            <a:hlinkClick r:id="" action="ppaction://media"/>
            <a:extLst>
              <a:ext uri="{FF2B5EF4-FFF2-40B4-BE49-F238E27FC236}">
                <a16:creationId xmlns:a16="http://schemas.microsoft.com/office/drawing/2014/main" id="{0F0B8E49-232B-4302-8DCE-66249672D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 trans="0" smoothnes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43906" y="365358"/>
            <a:ext cx="609600" cy="60960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</p:spPr>
      </p:pic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85F1DF07-86E8-40BB-B50D-0666812145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8792" y="171940"/>
            <a:ext cx="979827" cy="979827"/>
          </a:xfrm>
          <a:prstGeom prst="rect">
            <a:avLst/>
          </a:prstGeom>
        </p:spPr>
      </p:pic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27B29534-3C38-44C0-B54B-070DF81A8ED6}"/>
              </a:ext>
            </a:extLst>
          </p:cNvPr>
          <p:cNvSpPr/>
          <p:nvPr/>
        </p:nvSpPr>
        <p:spPr>
          <a:xfrm>
            <a:off x="0" y="6677081"/>
            <a:ext cx="12192001" cy="1930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C934FE-B8FA-4768-8ADF-BF3671CF7EC0}"/>
              </a:ext>
            </a:extLst>
          </p:cNvPr>
          <p:cNvSpPr/>
          <p:nvPr/>
        </p:nvSpPr>
        <p:spPr>
          <a:xfrm>
            <a:off x="3423118" y="1139164"/>
            <a:ext cx="5599405" cy="3270911"/>
          </a:xfrm>
          <a:custGeom>
            <a:avLst/>
            <a:gdLst>
              <a:gd name="connsiteX0" fmla="*/ 1359261 w 11712595"/>
              <a:gd name="connsiteY0" fmla="*/ 454244 h 4970250"/>
              <a:gd name="connsiteX1" fmla="*/ 1004697 w 11712595"/>
              <a:gd name="connsiteY1" fmla="*/ 4373101 h 4970250"/>
              <a:gd name="connsiteX2" fmla="*/ 10839163 w 11712595"/>
              <a:gd name="connsiteY2" fmla="*/ 4559713 h 4970250"/>
              <a:gd name="connsiteX3" fmla="*/ 10158028 w 11712595"/>
              <a:gd name="connsiteY3" fmla="*/ 538219 h 4970250"/>
              <a:gd name="connsiteX4" fmla="*/ 1359261 w 11712595"/>
              <a:gd name="connsiteY4" fmla="*/ 454244 h 49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2595" h="4970250">
                <a:moveTo>
                  <a:pt x="1359261" y="454244"/>
                </a:moveTo>
                <a:cubicBezTo>
                  <a:pt x="-166294" y="1093391"/>
                  <a:pt x="-575287" y="3688856"/>
                  <a:pt x="1004697" y="4373101"/>
                </a:cubicBezTo>
                <a:cubicBezTo>
                  <a:pt x="2584681" y="5057346"/>
                  <a:pt x="9313608" y="5198860"/>
                  <a:pt x="10839163" y="4559713"/>
                </a:cubicBezTo>
                <a:cubicBezTo>
                  <a:pt x="12364718" y="3920566"/>
                  <a:pt x="11734901" y="1219354"/>
                  <a:pt x="10158028" y="538219"/>
                </a:cubicBezTo>
                <a:cubicBezTo>
                  <a:pt x="8581155" y="-142916"/>
                  <a:pt x="2884816" y="-184903"/>
                  <a:pt x="1359261" y="454244"/>
                </a:cubicBezTo>
                <a:close/>
              </a:path>
            </a:pathLst>
          </a:cu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วิทยาการคำนวณ ม.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</a:t>
            </a:r>
            <a:endParaRPr lang="th-TH" sz="4000" dirty="0">
              <a:solidFill>
                <a:schemeClr val="tx1">
                  <a:lumMod val="65000"/>
                  <a:lumOff val="35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  <a:p>
            <a:pPr algn="ctr"/>
            <a:r>
              <a:rPr lang="th-TH" dirty="0">
                <a:solidFill>
                  <a:schemeClr val="tx1">
                    <a:lumMod val="65000"/>
                    <a:lumOff val="3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การใช้เทคโนโลยีอย่างรู้เท่าทัน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5" name="Freeform: Shape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7632C37-9F00-45A8-9907-79626C230CD1}"/>
              </a:ext>
            </a:extLst>
          </p:cNvPr>
          <p:cNvSpPr/>
          <p:nvPr/>
        </p:nvSpPr>
        <p:spPr>
          <a:xfrm>
            <a:off x="4175187" y="4681851"/>
            <a:ext cx="3841625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rgbClr val="F7E9DF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คลิกเพื่อเข้าสู่บทเรียน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342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6 -1.85185E-6 C 0.06901 -1.85185E-6 0.125 0.05602 0.125 0.125 C 0.125 0.19398 0.06901 0.25 4.16667E-6 0.25 C -0.06901 0.25 -0.125 0.19398 -0.125 0.125 C -0.125 0.05602 -0.06901 -1.85185E-6 4.16667E-6 -1.85185E-6 Z " pathEditMode="relative" rAng="0" ptsTypes="AAAAA">
                                      <p:cBhvr>
                                        <p:cTn id="8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914400" y="779837"/>
            <a:ext cx="10115270" cy="4268413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r>
              <a:rPr lang="en-US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4012927" y="387519"/>
            <a:ext cx="4166145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วิธีการคุกคาม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1997880" y="1744342"/>
            <a:ext cx="2873344" cy="26797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5101799" y="1560132"/>
            <a:ext cx="5451799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000" dirty="0">
                <a:solidFill>
                  <a:srgbClr val="7030A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ตัวอย่างแหล่งข้อมูลและเนื้อหาที่ไม่เหมาะสม 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เช่น แหล่งข้อมูลเกี่ยวกับการใช้ความรุนแรง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การยุยงให้เกิดความวุ่นวายทางสังคม การพนัน สื่อลามกอนาจาร เนื้อหาหมิ่นประมาท การกระทำที่ผิดต่อกฎหมายและจริยธรรม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56995-2520-44ED-A5F0-9C7F431092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8327" y1="35004" x2="59175" y2="43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82" y="1241014"/>
            <a:ext cx="3807236" cy="38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5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552449" y="903597"/>
            <a:ext cx="11174593" cy="4534719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4</a:t>
            </a: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4012927" y="387519"/>
            <a:ext cx="4166145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วิธีการคุกคาม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266432" y="1499346"/>
            <a:ext cx="9823625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ข้อมูลและเนื้อหาเหล่านี้สามารถเข้าถึงได้ง่ายและยากต่อการป้องกัน </a:t>
            </a:r>
            <a:r>
              <a:rPr lang="th-TH" sz="2000" dirty="0">
                <a:solidFill>
                  <a:srgbClr val="C0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เพราะข้อมูลที่ไม่เหมาะสมส่วนใหญ่มักมีเรื่องของผลประโยชน์เข้ามาเกี่ยวข้อง 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ดังจะเห็นได้จากการใช้งานแอพพลิเคชั่นเว็บไซต์ และสื่อบางประเภท </a:t>
            </a:r>
          </a:p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นอกจากนี้อาจมีข้อมูลที่ไม่เหมาะสมนั้นปรากฏขึ้นมาเองโดยอัตโนมัติถึงแม้ว่า แอปพลิเคชันหรือเว็บไซต์นั้นเป็นของหน่วยงานที่น่าเชื่อถือก็ตาม เช่นเว็บไซต์หน่วยงานราชการ บริษัทชั้นนำ </a:t>
            </a:r>
            <a:r>
              <a:rPr lang="th-TH" sz="2000" dirty="0">
                <a:solidFill>
                  <a:srgbClr val="FE678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ดังนั้นนักเรียนควรจะใช้วิจารณญาณในการเลือกรับหรือปฏิเสธข้อมูลเหล่านั้น</a:t>
            </a:r>
          </a:p>
        </p:txBody>
      </p:sp>
    </p:spTree>
    <p:extLst>
      <p:ext uri="{BB962C8B-B14F-4D97-AF65-F5344CB8AC3E}">
        <p14:creationId xmlns:p14="http://schemas.microsoft.com/office/powerpoint/2010/main" val="294824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285874" y="818351"/>
            <a:ext cx="9229725" cy="4878380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5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4012927" y="387519"/>
            <a:ext cx="4166145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วิธีการคุกคาม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6988905" y="1917671"/>
            <a:ext cx="2873344" cy="26797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824100" y="1805294"/>
            <a:ext cx="4940608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rgbClr val="4C97FF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3. การคุกคามโดยใช้โปรแกรม</a:t>
            </a:r>
          </a:p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เป็นการคุกคามโดยใช้โปรแกรมเป็นเครื่องมือสำหรับก่อปัญหาด้านไอที โปรแกรมดังกล่าวเรียกว่า </a:t>
            </a:r>
            <a:r>
              <a:rPr lang="th-TH" sz="2000" dirty="0">
                <a:solidFill>
                  <a:srgbClr val="FF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มัลแวร์ (</a:t>
            </a:r>
            <a:r>
              <a:rPr lang="en-US" sz="2000" dirty="0">
                <a:solidFill>
                  <a:srgbClr val="FF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malicious software :  malware) </a:t>
            </a:r>
            <a:r>
              <a:rPr lang="th-TH" sz="20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ซึ่งมีหลายประเภทเช่น</a:t>
            </a:r>
            <a:endParaRPr lang="th-TH" sz="2000" dirty="0">
              <a:solidFill>
                <a:srgbClr val="C00000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D3B40-FB5C-4CCE-86FF-451B13777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2342" y1="69588" x2="49879" y2="76252"/>
                        <a14:foregroundMark x1="39742" y1="77787" x2="42488" y2="78877"/>
                        <a14:foregroundMark x1="60258" y1="77787" x2="58199" y2="7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454" y="1104405"/>
            <a:ext cx="4166145" cy="416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5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006198" y="818351"/>
            <a:ext cx="10196205" cy="4878380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16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ประเภทของมัลแวร์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7534275" y="1878341"/>
            <a:ext cx="2461324" cy="23399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619250" y="1711935"/>
            <a:ext cx="5791200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ไวรัสคอมพิวเตอร์ (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computer virus) 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เป็นโปรแกรมที่เขียนด้วยเจตนาร้าย อาจทำให้ผู้ใช้งานเกิดความรำคาญหรือก่อให้เกิดความเสียหายต่อข้อมูลหรือระบบ โดยไวรัสคอมพิวเตอร์จะติดมากับไฟล์ และสามารถแพร่กระจายเมื่อมีการเปิดใช้งานไฟล์ เช่น ไอเลิฟยู (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ILOVEYOU),  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เมลิสซา (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Melissa)</a:t>
            </a:r>
            <a:endParaRPr lang="th-TH" sz="2000" dirty="0">
              <a:solidFill>
                <a:schemeClr val="bg2">
                  <a:lumMod val="25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116CA6-8B31-47F2-ABB3-50D5005E859C}"/>
              </a:ext>
            </a:extLst>
          </p:cNvPr>
          <p:cNvSpPr/>
          <p:nvPr/>
        </p:nvSpPr>
        <p:spPr>
          <a:xfrm>
            <a:off x="7560109" y="3971561"/>
            <a:ext cx="246132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ไวรัสคอมพิวเตอร์ (</a:t>
            </a:r>
            <a:r>
              <a:rPr lang="en-US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computer virus) </a:t>
            </a:r>
            <a:endParaRPr lang="th-TH" sz="20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6AEFD7-DE87-4632-8F70-C6E11C3B90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419" y="1962342"/>
            <a:ext cx="2044703" cy="20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2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339944" y="818351"/>
            <a:ext cx="11377574" cy="4878380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7</a:t>
            </a: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ประเภทของมัลแวร์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8111426" y="1850387"/>
            <a:ext cx="2461324" cy="23399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875188" y="1541757"/>
            <a:ext cx="7067549" cy="336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เวิร์ม (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worm) </a:t>
            </a: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หรือที่เรียกกันว่า หนอนคอมพิวเตอร์ เป็นโปรแกรมอันตรายที่สามารถแพร่กระจายไปสู่เครื่องคอมพิวเตอร์เครื่องอื่นในเครือข่ายได้ด้วยตนเอง โดยใช้วิธีหาจุดอ่อนของระบบรักษาความปลอดภัย แล้วแพร่กระจายไปบนเครือข่ายได้อย่างรวดเร็ว และก่อให้เกิดความเสียหายที่รุนแรง เช่น โค้ดเรด (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Code Red)  </a:t>
            </a: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ที่มีการแพร่ในเครือข่ายเว็บของไมโครซอฟท์ในปี พ. ศ.  2544 ส่งผลให้เครื่องแม่ข่ายทั่วโลกกว่า 2 ล้านเครื่องต้องหยุดให้บริการ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116CA6-8B31-47F2-ABB3-50D5005E859C}"/>
              </a:ext>
            </a:extLst>
          </p:cNvPr>
          <p:cNvSpPr/>
          <p:nvPr/>
        </p:nvSpPr>
        <p:spPr>
          <a:xfrm>
            <a:off x="8163094" y="3943607"/>
            <a:ext cx="246132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เวิร์ม (</a:t>
            </a:r>
            <a:r>
              <a:rPr lang="en-US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worm) </a:t>
            </a:r>
            <a:endParaRPr lang="th-TH" sz="20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6C1DBF-EA41-4F97-8DB4-30255AF1394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3" t="65859" r="35624" b="6138"/>
          <a:stretch/>
        </p:blipFill>
        <p:spPr>
          <a:xfrm>
            <a:off x="8178695" y="1434249"/>
            <a:ext cx="2461324" cy="232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1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339944" y="818351"/>
            <a:ext cx="11377574" cy="449789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8</a:t>
            </a: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ประเภทของมัลแวร์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8168381" y="1492035"/>
            <a:ext cx="2461324" cy="23399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006198" y="1541757"/>
            <a:ext cx="6936539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ประตูกล  (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Backdoor/trapdoor) 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เป็นโปรแกรมที่มีการเปิดช่องโหว่ไว้เพื่อให้ผู้ไม่ประสงค์ดีสามารถเข้าไปคุกคามระบบสารสนเทศ หรือเครื่องคอมพิวเตอร์ผ่านทางระบบเครือข่ายโดยที่ไม่มีใครรับรู้ บริษัทรับจ้างพัฒนาระบบสารสนเทศบางแห่งอาจจะติดตั้งประตูกลไว้ เพื่อดึงข้อมูลหรือความลับของบริษัทโดยที่ผู้ว่าจ้างไม่ทราบ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116CA6-8B31-47F2-ABB3-50D5005E859C}"/>
              </a:ext>
            </a:extLst>
          </p:cNvPr>
          <p:cNvSpPr/>
          <p:nvPr/>
        </p:nvSpPr>
        <p:spPr>
          <a:xfrm>
            <a:off x="8013456" y="3549119"/>
            <a:ext cx="2944159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ประตูกล  (</a:t>
            </a:r>
            <a:r>
              <a:rPr lang="en-US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Backdoor/trapdoor)</a:t>
            </a:r>
            <a:endParaRPr lang="th-TH" sz="20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65056-804B-40B3-A268-998CE588AC4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7" t="36170" r="3500" b="35827"/>
          <a:stretch/>
        </p:blipFill>
        <p:spPr>
          <a:xfrm>
            <a:off x="8168381" y="1413557"/>
            <a:ext cx="2461324" cy="232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339944" y="818351"/>
            <a:ext cx="11377574" cy="449789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9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ประเภทของมัลแวร์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8168381" y="1492035"/>
            <a:ext cx="2461324" cy="23399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964095" y="1868435"/>
            <a:ext cx="6936539" cy="234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ม้าโทรจัน (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trojan horse virus) 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เป็นโปรแกรมที่มีลักษณะคล้ายโปรแกรมทั่วไปเพื่อหลอกลวงให้ผู้ใช้ติดตั้ง และเรียกใช้งาน แต่เมื่อเรียกใช้งานแล้วก็จะเริ่มทำงานเพื่อสร้างปัญหาต่างๆตามผู้เขียนกำหนด เช่นทำลายข้อมูล หรือล้วงข้อมูลที่เป็นความลับ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116CA6-8B31-47F2-ABB3-50D5005E859C}"/>
              </a:ext>
            </a:extLst>
          </p:cNvPr>
          <p:cNvSpPr/>
          <p:nvPr/>
        </p:nvSpPr>
        <p:spPr>
          <a:xfrm>
            <a:off x="8013456" y="3549119"/>
            <a:ext cx="2944159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ม้าโทรจัน </a:t>
            </a:r>
          </a:p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trojan horse virus) </a:t>
            </a:r>
            <a:endParaRPr lang="th-TH" sz="20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DCDA4-52DB-4693-916D-B781611BA6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81" y="1526780"/>
            <a:ext cx="2451326" cy="21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006198" y="818351"/>
            <a:ext cx="10093834" cy="449789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20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ประเภทของมัลแวร์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7639134" y="1584834"/>
            <a:ext cx="2461324" cy="23399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308874" y="1815987"/>
            <a:ext cx="6116473" cy="234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ระเบิดเวลา  (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Logic Bomb)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เป็นโปรแกรมอันตรายที่จะเริ่มทำงาน โดยมีตัวกระตุ้นบางอย่าง หรือกำหนดเงื่อนไขการทำงานบางอย่างขึ้นมา เช่น 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App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ส่งข้อมูลออกไปยังเครื่องอื่นๆ หรือลบไฟล์ข้อมูลทิ้ง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116CA6-8B31-47F2-ABB3-50D5005E859C}"/>
              </a:ext>
            </a:extLst>
          </p:cNvPr>
          <p:cNvSpPr/>
          <p:nvPr/>
        </p:nvSpPr>
        <p:spPr>
          <a:xfrm>
            <a:off x="7484209" y="3641918"/>
            <a:ext cx="2944159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ระเบิดเวลา  </a:t>
            </a:r>
          </a:p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Logic Bomb) </a:t>
            </a:r>
            <a:endParaRPr lang="th-TH" sz="20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44C369-BE0E-4DF2-A7DD-9E57C38B77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1" t="69057" r="5636" b="2940"/>
          <a:stretch/>
        </p:blipFill>
        <p:spPr>
          <a:xfrm>
            <a:off x="7602228" y="1506011"/>
            <a:ext cx="2461324" cy="232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0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006198" y="818351"/>
            <a:ext cx="10093834" cy="449789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21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ประเภทของมัลแวร์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7639134" y="1584834"/>
            <a:ext cx="2461324" cy="23399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687379" y="1494163"/>
            <a:ext cx="5759924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โปรแกรมดักจับข้อมูลหรือ สปาย์แวร์  (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Spyware) 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เป็นโปรแกรมที่แอบขโมยข้อมูลของผู้ใช้ระหว่างใช้งานคอมพิวเตอร์ เพื่อนำไปใช้แสวงหาผลประโยชน์ต่างๆ เช่น เก็บข้อมูลพฤติกรรมการใช้งานอินเตอร์เน็ตเพื่อนำไปใช้ในการโฆษณา เก็บข้อมูลรหัสผ่านเพื่อนำไปใช้ในการโอนเงินออกจากบัญชีผู้ใช้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116CA6-8B31-47F2-ABB3-50D5005E859C}"/>
              </a:ext>
            </a:extLst>
          </p:cNvPr>
          <p:cNvSpPr/>
          <p:nvPr/>
        </p:nvSpPr>
        <p:spPr>
          <a:xfrm>
            <a:off x="7484209" y="3641918"/>
            <a:ext cx="2944159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สปาย์แวร์ </a:t>
            </a:r>
          </a:p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(</a:t>
            </a:r>
            <a:r>
              <a:rPr lang="en-US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Spyware) </a:t>
            </a:r>
            <a:endParaRPr lang="th-TH" sz="20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44C369-BE0E-4DF2-A7DD-9E57C38B77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5" t="35378" r="36202" b="36619"/>
          <a:stretch/>
        </p:blipFill>
        <p:spPr>
          <a:xfrm>
            <a:off x="7602228" y="1506011"/>
            <a:ext cx="2461324" cy="232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7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474482" y="818351"/>
            <a:ext cx="11377574" cy="474917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22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ประเภทของมัลแวร์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8374974" y="1573132"/>
            <a:ext cx="2461324" cy="23399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310461" y="1573132"/>
            <a:ext cx="6653889" cy="336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โปรแกรมโฆษณาหรือแอดแวร์ (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advertising Supported Software : adware) </a:t>
            </a: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เป็นโปรแกรมที่แสดงโฆษณา หรือดาวน์โหลดโฆษณาอัตโนมัติหลังจากที่เครื่องคอมพิวเตอร์นั้นติดตั้งโปรแกรมที่มีแอดแวร์อยู่ นอกจากนี้แอดแวร์บางตัวอาจจะมี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Spyware</a:t>
            </a: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ที่คอยดักจับข้อมูลของผู้ใช้งานเอาไว้เพื่อส่งโฆษณาที่ตรงกับพฤติกรรมการใช้งาน ทั้งนี้อาจจะสร้างความรำคาญให้กับผู้ใช้งาน เนื่องจากโฆษณาจะส่งมาอย่างต่อเนื่อง ในขณะที่ผู้ใช้ไม่ต้องการ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116CA6-8B31-47F2-ABB3-50D5005E859C}"/>
              </a:ext>
            </a:extLst>
          </p:cNvPr>
          <p:cNvSpPr/>
          <p:nvPr/>
        </p:nvSpPr>
        <p:spPr>
          <a:xfrm>
            <a:off x="8191474" y="3630216"/>
            <a:ext cx="2944159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แอดแวร์ </a:t>
            </a:r>
          </a:p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adware</a:t>
            </a:r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C57F6DD-7232-4F89-9066-A30F22170F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5" t="3199" r="36192" b="68798"/>
          <a:stretch/>
        </p:blipFill>
        <p:spPr>
          <a:xfrm>
            <a:off x="8365382" y="1482439"/>
            <a:ext cx="2461324" cy="232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2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68B677C-73B3-407F-956D-A77CF1FC8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25120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hlinkClick r:id="rId9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C23496C9-5E60-4F3D-9C12-BDC076BFEB5A}"/>
              </a:ext>
            </a:extLst>
          </p:cNvPr>
          <p:cNvSpPr/>
          <p:nvPr/>
        </p:nvSpPr>
        <p:spPr>
          <a:xfrm>
            <a:off x="1600199" y="1035104"/>
            <a:ext cx="8991599" cy="3932975"/>
          </a:xfrm>
          <a:custGeom>
            <a:avLst/>
            <a:gdLst>
              <a:gd name="connsiteX0" fmla="*/ 1359261 w 11712595"/>
              <a:gd name="connsiteY0" fmla="*/ 454244 h 4970250"/>
              <a:gd name="connsiteX1" fmla="*/ 1004697 w 11712595"/>
              <a:gd name="connsiteY1" fmla="*/ 4373101 h 4970250"/>
              <a:gd name="connsiteX2" fmla="*/ 10839163 w 11712595"/>
              <a:gd name="connsiteY2" fmla="*/ 4559713 h 4970250"/>
              <a:gd name="connsiteX3" fmla="*/ 10158028 w 11712595"/>
              <a:gd name="connsiteY3" fmla="*/ 538219 h 4970250"/>
              <a:gd name="connsiteX4" fmla="*/ 1359261 w 11712595"/>
              <a:gd name="connsiteY4" fmla="*/ 454244 h 49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2595" h="4970250">
                <a:moveTo>
                  <a:pt x="1359261" y="454244"/>
                </a:moveTo>
                <a:cubicBezTo>
                  <a:pt x="-166294" y="1093391"/>
                  <a:pt x="-575287" y="3688856"/>
                  <a:pt x="1004697" y="4373101"/>
                </a:cubicBezTo>
                <a:cubicBezTo>
                  <a:pt x="2584681" y="5057346"/>
                  <a:pt x="9313608" y="5198860"/>
                  <a:pt x="10839163" y="4559713"/>
                </a:cubicBezTo>
                <a:cubicBezTo>
                  <a:pt x="12364718" y="3920566"/>
                  <a:pt x="11734901" y="1219354"/>
                  <a:pt x="10158028" y="538219"/>
                </a:cubicBezTo>
                <a:cubicBezTo>
                  <a:pt x="8581155" y="-142916"/>
                  <a:pt x="2884816" y="-184903"/>
                  <a:pt x="1359261" y="454244"/>
                </a:cubicBezTo>
                <a:close/>
              </a:path>
            </a:pathLst>
          </a:custGeom>
          <a:solidFill>
            <a:srgbClr val="F7E9DF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ภัยคุกคามจากการใช้เทคโนโลยีสารสนเทศ</a:t>
            </a:r>
          </a:p>
          <a:p>
            <a:pPr algn="ctr">
              <a:lnSpc>
                <a:spcPct val="150000"/>
              </a:lnSpc>
            </a:pPr>
            <a:r>
              <a:rPr lang="th-TH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และการป้องกัน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644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474482" y="818351"/>
            <a:ext cx="11377574" cy="474917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23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ประเภทของมัลแวร์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8374974" y="1573132"/>
            <a:ext cx="2461324" cy="23399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310461" y="1573132"/>
            <a:ext cx="6653889" cy="336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โปรแกรมเรียกค่าไถ่ (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ransomware) </a:t>
            </a: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เป็นโปรแกรมขัดขวางการเข้าถึงไฟล์ข้อมูลในเครื่องคอมพิวเตอร์ หรือโทรศัพท์มือถือด้วยการเข้ารหัส จนกว่าผู้ใช้จะจ่ายเงินให้ผู้เรียกค่าไถ่ จึงจะได้รับรหัสผ่านเพื่อที่จะสามารถใช้งานไฟล์นั้นได้ เช่น คริปโตล็อกเกอร์ (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Crypto Locke)</a:t>
            </a: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ในปี พ.ศ. 2556  ที่มีการเผยแพร่กระจายไปทุกประเทศทั่วโลกผ่านไฟล์แนบในอีเมล และ วันนาคราย (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WannaCry)</a:t>
            </a: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ในปี พ.ศ. 2560 ที่แพร่กระจายได้ด้วยวิธีเดียวกับเวิร์ม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116CA6-8B31-47F2-ABB3-50D5005E859C}"/>
              </a:ext>
            </a:extLst>
          </p:cNvPr>
          <p:cNvSpPr/>
          <p:nvPr/>
        </p:nvSpPr>
        <p:spPr>
          <a:xfrm>
            <a:off x="8191474" y="3630216"/>
            <a:ext cx="2944159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โปรแกรมเรียกค่าไถ่ (</a:t>
            </a:r>
            <a:r>
              <a:rPr lang="en-US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ransomware) </a:t>
            </a:r>
            <a:endParaRPr lang="th-TH" sz="20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C57F6DD-7232-4F89-9066-A30F22170F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" t="36267" r="69512" b="35730"/>
          <a:stretch/>
        </p:blipFill>
        <p:spPr>
          <a:xfrm>
            <a:off x="8365382" y="1482439"/>
            <a:ext cx="2461324" cy="232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1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310460" y="818351"/>
            <a:ext cx="9645059" cy="474917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24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ชวนคิด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736407" y="2013847"/>
            <a:ext cx="5007293" cy="224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     </a:t>
            </a:r>
            <a:r>
              <a:rPr lang="th-TH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.</a:t>
            </a:r>
            <a:r>
              <a:rPr lang="th-TH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 การหลอกลวงแบบฟิชชิ่ง (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phishing) </a:t>
            </a:r>
            <a:r>
              <a:rPr lang="th-TH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มีลักษณะเป็นอย่างไร และมีวิธีการตรวจสอบและป้องกันอย่างไร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?</a:t>
            </a:r>
            <a:endParaRPr lang="th-TH" sz="2400" dirty="0">
              <a:solidFill>
                <a:schemeClr val="bg2">
                  <a:lumMod val="25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E7416-6BC1-4756-ACAC-5D8494B12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10" y="1255004"/>
            <a:ext cx="4658147" cy="42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7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310460" y="818351"/>
            <a:ext cx="9645059" cy="474917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</a:t>
            </a:r>
            <a:r>
              <a:rPr lang="en-US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5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ชวนคิด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5628654" y="1742120"/>
            <a:ext cx="5007293" cy="3348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.</a:t>
            </a:r>
            <a:r>
              <a:rPr lang="th-TH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หากมีเพื่อนแชร์ข้อมูลของนักเรียนในทางเสียหาย และไม่เป็นความจริงนักเรียนคิดว่ามีผลกระทบกับตัวนักเรียนหรือไม่อย่างไร และนักเรียนจะแก้ปัญหานี้อย่างไร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E7416-6BC1-4756-ACAC-5D8494B12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2" y="973542"/>
            <a:ext cx="4658147" cy="42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2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310460" y="818351"/>
            <a:ext cx="9645059" cy="474917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</a:t>
            </a:r>
            <a:r>
              <a:rPr lang="en-US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6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ชวนคิด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860232" y="1605527"/>
            <a:ext cx="5007293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.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นักเรียนเห็นเพื่อนนำเสนอข้อมูลของผู้อื่นทางเครือข่ายสังคมออนไลน์และนักเรียนแชร์ต่อโดยไม่ตรวจสอบข้อมูล นักเรียนคิดว่ามีผลกระทบกับตัวนักเรียน  และผู้เสียหายหรือไม่อย่างไร นักเรียนมีวิธีการป้องกันไม่ให้เกิดเหตุการณ์ดังกล่าวอย่างไร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E7416-6BC1-4756-ACAC-5D8494B12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1220902"/>
            <a:ext cx="4658147" cy="42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4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310460" y="818351"/>
            <a:ext cx="9645059" cy="474917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</a:t>
            </a:r>
            <a:r>
              <a:rPr lang="en-US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7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รูปแบบการป้องกัน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ภัยคุกคาม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981612" y="1855336"/>
            <a:ext cx="5007293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แนวคิดหนึ่งที่ใช้สำหรับการป้องกันภัยคุกคามด้านไอที คือการตรวจสอบ และยืนยันตัวตนของผู้ใช้งานก่อนการเริ่มต้นใช้งาน </a:t>
            </a:r>
            <a:r>
              <a:rPr lang="th-TH" sz="2000" dirty="0">
                <a:solidFill>
                  <a:srgbClr val="C0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การตรวจสอบเพื่อยืนยันตัวตนของผู้ใช้งานสามารถดำเนินการได้ 3 รูปแบบดังนี้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6C2D4-BF8C-45EB-814D-B09A3644DC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565" y="1368159"/>
            <a:ext cx="39909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685800" y="818351"/>
            <a:ext cx="10953750" cy="474917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28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รูปแบบการป้องกัน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ภัยคุกคาม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466850" y="1553600"/>
            <a:ext cx="6215464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rgbClr val="7030A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ตรวจสอบจากสิ่งที่ผู้ใช้รู้</a:t>
            </a:r>
          </a:p>
          <a:p>
            <a:pPr algn="thaiDist"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เป็นการตรวจสอบตัวตนจากสิ่งที่ผู้ใช้งานรู้แต่เพียงผู้เดียว เช่น บัญชีรายชื่อผู้ใช้กับรหัสผ่านการตรวจสอบวิธีนี้เป็นวิธีที่ได้รับความนิยมสูงสุด เนื่องจากเป็นวิธีที่ง่าย และระดับความปลอดภัยเป็นที่ยอมรับได้หากนักเรียนลืมรหัสผ่าน สามารถติดต่อผู้ดูแลเพื่อขอรหัสผ่านใหม่</a:t>
            </a:r>
            <a:endParaRPr lang="th-TH" sz="2000" dirty="0">
              <a:solidFill>
                <a:srgbClr val="C00000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7172" name="Picture 4" descr="Username/Password Authentication">
            <a:extLst>
              <a:ext uri="{FF2B5EF4-FFF2-40B4-BE49-F238E27FC236}">
                <a16:creationId xmlns:a16="http://schemas.microsoft.com/office/drawing/2014/main" id="{B9050D12-BC2C-4D43-8A2F-CB02D4073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14" y="1449504"/>
            <a:ext cx="33718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91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685800" y="818351"/>
            <a:ext cx="10953750" cy="474917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</a:t>
            </a:r>
            <a:r>
              <a:rPr lang="en-US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9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รูปแบบการป้องกัน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ภัยคุกคาม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466850" y="1553600"/>
            <a:ext cx="6215464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rgbClr val="7030A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ตรวจสอบจากสิ่งที่ผู้ใช้มี</a:t>
            </a:r>
          </a:p>
          <a:p>
            <a:pPr algn="thaiDist"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เป็นการตรวจสอบตัวตนจากอุปกรณ์ที่ผู้ใช้งานต้องมี เช่น บัตรสมาร์ตการ์ด  โทเก้น  อย่างไรก็ตาม การตรวจสอบวิธีนี้มีค่าใช้จ่ายในส่วนของอุปกรณ์เพิ่มเติม และมักมีปัญหาคือ ผู้ใช้งานมักลืมหรือทำอุปกรณ์ที่ใช้ตรวจสอบหาย</a:t>
            </a:r>
            <a:endParaRPr lang="th-TH" sz="2000" dirty="0">
              <a:solidFill>
                <a:srgbClr val="C00000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C500D-25CF-49C7-993D-79AA4D879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83" y="1594765"/>
            <a:ext cx="33623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6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685800" y="818351"/>
            <a:ext cx="10953750" cy="474917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30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รูปแบบการป้องกัน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ภัยคุกคาม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323975" y="1553600"/>
            <a:ext cx="6358339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rgbClr val="7030A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ตรวจสอบจากสิ่งที่เป็นส่วนหนึ่งของผู้ใช้</a:t>
            </a:r>
          </a:p>
          <a:p>
            <a:pPr algn="thaiDist"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เป็นการตรวจสอบข้อมูลชีวมาตร(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biometrics) 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เช่น ลายนิ้วมือ ม่านตา ใบหน้า เสียง การตรวจสอบนี้ที่มีประสิทธิภาพสูงสุดแต่มีค่าใช้จ่ายที่สูง เมื่อเปรียบเทียบ กับวิธีอื่น และต้องมีการจัดเก็บลักษณะเฉพาะของบุคคล ซึ่งมีผู้ใช้บางส่วนอาจจะเห็นว่าเป็นการละเมิดสิทธิ์ความเป็นส่วนตัว</a:t>
            </a:r>
            <a:endParaRPr lang="th-TH" sz="2000" dirty="0">
              <a:solidFill>
                <a:srgbClr val="C00000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8194" name="Picture 2" descr="การสแกนนิ้วมือ สำหรับวีซ่า หรือเรียกกันว่าไบโอเมตริกซ์  เป็นส่วนหนึ่งในการยื่นวีซ่า">
            <a:extLst>
              <a:ext uri="{FF2B5EF4-FFF2-40B4-BE49-F238E27FC236}">
                <a16:creationId xmlns:a16="http://schemas.microsoft.com/office/drawing/2014/main" id="{CA7E47FB-B265-4066-815B-32EF2426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200" l="10000" r="90000">
                        <a14:foregroundMark x1="82000" y1="87200" x2="80200" y2="9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194" y="77983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81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257300" y="863698"/>
            <a:ext cx="9458326" cy="474917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31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ข้อแนะนำในการตั้ง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และใช้งานรหัสผ่าน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2142260" y="1900683"/>
            <a:ext cx="4676775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การกำหนดรหัสผ่านเป็นที่การตรวจสอบตัวตนที่นิยมมากที่สุดเนื่องจากว่าเป็นวิธีที่ง่ายและค่าใช้จ่ายต่ำเมื่อเทียบกับวิธีอื่น สิ่งที่ควรคำนึงถึงในการกำหนดรหัสผ่านให้มีความปลอดภัยมีดังนี้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E502F-8CC4-44AA-BE01-E440D56EE8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35" y="1277772"/>
            <a:ext cx="38965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5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257300" y="863698"/>
            <a:ext cx="9458326" cy="4136927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32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ข้อแนะนำในการตั้ง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และใช้งานรหัสผ่าน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2133166" y="1666588"/>
            <a:ext cx="7925665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รหัสผ่านควรตั้งให้เป็นไปตามเงื่อนไขของระบบที่ใช้งาน รหัสผ่านที่ควรประกอบด้วยตัวอักษรตัวใหญ่ ตัวเล็ก ตัวเลข และสัญลักษณ์ เช่น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Y1nG@# !z  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หรือ  @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uG25sx*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หลีกเลี่ยงการตั้งรหัสผ่านโดยใช้วัน เดือน ปีเกิด  ชื่อผู้ใช้  ชื่อจังหวัด ชื่อตัวละคร ชื่อสิ่งของต่างๆ ที่เกี่ยวข้อง หรือคำที่มีอยู่ในพจนานุกรม</a:t>
            </a:r>
          </a:p>
        </p:txBody>
      </p:sp>
    </p:spTree>
    <p:extLst>
      <p:ext uri="{BB962C8B-B14F-4D97-AF65-F5344CB8AC3E}">
        <p14:creationId xmlns:p14="http://schemas.microsoft.com/office/powerpoint/2010/main" val="181065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838200" y="1122255"/>
            <a:ext cx="10364204" cy="4535961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3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5" action="ppaction://hlinksldjump">
              <a:snd r:embed="rId3" name="click.wav"/>
            </a:hlinkClick>
            <a:hlinkHover r:id="" action="ppaction://noaction">
              <a:snd r:embed="rId6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3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40867" y="516611"/>
            <a:ext cx="471026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ความรู้ก่อนเรียน</a:t>
            </a:r>
            <a:endParaRPr lang="en-US" sz="32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4B5D8-EEAC-40FC-A432-7959306855CB}"/>
              </a:ext>
            </a:extLst>
          </p:cNvPr>
          <p:cNvSpPr txBox="1"/>
          <p:nvPr/>
        </p:nvSpPr>
        <p:spPr>
          <a:xfrm>
            <a:off x="1600015" y="1640747"/>
            <a:ext cx="8991968" cy="336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18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ปัจจุบันเทคโนโลยีสารสนเทศมีบทบาทสำคัญและส่งผลต่อการเปลี่ยนแปลงในทุกๆ ด้าน ไม่ว่าจะเป็นด้านการดำเนินชีวิตประจำวัน การศึกษา เศรษฐกิจ สังคม  การเมือง และการดำเนินงานในทุกสาขาอาชีพ ทำให้ทุกคนในสังคมต้องมีการปรับตัว และพัฒนาตนเองให้ทันต่อการเปลี่ยนแปลงของเทคโนโลยีสารสนเทศ </a:t>
            </a:r>
            <a:r>
              <a:rPr lang="th-TH" sz="1800" dirty="0">
                <a:solidFill>
                  <a:srgbClr val="C0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การใช้งานเทคโนโลยีสารสนเทศมีทั้งคุณและโทษนักเรียนต้องศึกษาเพื่อใช้งานได้อย่างรู้เท่าทัน และสามารถใช้ชีวิตอยู่ได้อย่างปลอดภัยในสังคมปัจจุบัน </a:t>
            </a:r>
            <a:r>
              <a:rPr lang="th-TH" sz="18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นอกจากนนี้ยังต้องสามารถเลือกและใช้เทคโนโลยีสารสนเทศด้านต่างๆ อย่างสร้างสรรค์และมีจริยธรรม</a:t>
            </a:r>
            <a:endParaRPr lang="th-TH" sz="1800" dirty="0">
              <a:solidFill>
                <a:srgbClr val="C00000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3564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257300" y="863698"/>
            <a:ext cx="9458326" cy="4574618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33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ข้อแนะนำในการตั้ง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และใช้งานรหัสผ่าน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2133166" y="1666588"/>
            <a:ext cx="7925665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ตั้งให้จดจำได้ง่าย แต่ยากต่อการคาดเดาด้วยบุคคลหรือโปรแกรม เช่น สร้างความสัมพันธ์ของรหัสผ่านกับข้อความหรือข้อมูลส่วนตัวที่คุ้นเคย เช่น ตั้งชื่อสุนัขตัวแรก แต่เขียนตัวอักษรจากหลังมาหน้า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บัญชีรายชื่อผู้ใช้แต่ละระบบ ควรใช้รหัสผ่านที่แตกต่างกัน โดยเฉพาะบัญชีที่ใช้เข้าถึงข้อมูลที่มีความสำคัญ เช่น รหัสผ่านของบัตรเอทีเอ็มหลายใบให้ใช้รหัสผ่านต่างกัน</a:t>
            </a:r>
          </a:p>
        </p:txBody>
      </p:sp>
    </p:spTree>
    <p:extLst>
      <p:ext uri="{BB962C8B-B14F-4D97-AF65-F5344CB8AC3E}">
        <p14:creationId xmlns:p14="http://schemas.microsoft.com/office/powerpoint/2010/main" val="7046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257300" y="863698"/>
            <a:ext cx="9458326" cy="387975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34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ข้อแนะนำในการตั้ง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และใช้งานรหัสผ่าน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2133166" y="1666588"/>
            <a:ext cx="7925665" cy="234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ไม่บันทึกรหัสแบบอัตโนมัติบนโปรแกรมบราวเซอร์ โดยเฉพาะอย่างยิ่งหากใช้เครื่องคอมพิวเตอร์ร่วมกับผู้อื่นหรือเครื่องสาธารณะ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ไม่บอกรหัสผ่านของตนเองให้กับผู้อื่นไม่ว่ากรณีใดๆ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หมั่นเปลี่ยนรหัสผ่านเป็นประจำอาจจะทำทุกๆ 3 เดือน</a:t>
            </a:r>
          </a:p>
        </p:txBody>
      </p:sp>
    </p:spTree>
    <p:extLst>
      <p:ext uri="{BB962C8B-B14F-4D97-AF65-F5344CB8AC3E}">
        <p14:creationId xmlns:p14="http://schemas.microsoft.com/office/powerpoint/2010/main" val="13726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257300" y="863698"/>
            <a:ext cx="9458326" cy="3879752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35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ข้อแนะนำในการตั้ง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และใช้งานรหัสผ่าน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847849" y="1799508"/>
            <a:ext cx="8496300" cy="188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ลีกเลี่ยงการบันทึกรหัสผ่านในกระดาษสมุดโน้ตรวมทั้งอุปกรณ์อิเล็กทรอนิกส์ด้วยหากจำเป็นต้องบันทึกก็ควรจัดเก็บไว้ในที่ปลอดภัย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ออกจากระบบทุกครั้งเมื่อเลิกใช้บริการต่างๆ บนอินเตอร์เน็ต</a:t>
            </a:r>
          </a:p>
        </p:txBody>
      </p:sp>
    </p:spTree>
    <p:extLst>
      <p:ext uri="{BB962C8B-B14F-4D97-AF65-F5344CB8AC3E}">
        <p14:creationId xmlns:p14="http://schemas.microsoft.com/office/powerpoint/2010/main" val="114438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257300" y="863698"/>
            <a:ext cx="9458326" cy="4269614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36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กิจกรรมที่ 6.1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2454676" y="1755976"/>
            <a:ext cx="4099892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1. วิเคราะห์และยกตัวอย่างวิธีการที่ผู้ไม่ประสงค์ดีสามารถหลอกลวงเพื่อให้ได้ข้อมูลส่วนตัวของ หรือทำลายข้อมูลของนักเรียนพร้อมทั้งระบุวิธีการป้องกัน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731C7A-1E91-473B-BE4E-6E1BA3C6FB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70" y="747718"/>
            <a:ext cx="4759680" cy="47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6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723901" y="863698"/>
            <a:ext cx="10478502" cy="4510774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37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กิจกรรมที่ 6.1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494169" y="1666345"/>
            <a:ext cx="6350818" cy="372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      2.  ตั้งรหัสผ่านของตนเองโดย  8- 12  ตัวอักษร แล้วทดสอบรหัสผ่านที่ตั้งขึ้น กับเว็บไซต์ที่ให้บริการการตรวจสอบ  หากผลลัพธ์ในการตรวจสอบ ได้ระดับน้อยซึ่งเป็นรหัสผ่านที่ง่ายต่อการคาดเดา ให้นักเรียนเปลี่ยนรหัสผ่านและทดลองใหม่จนกว่ารหัสผ่านของนักเรียนจะได้ระดับปานกลาง-มาก</a:t>
            </a:r>
          </a:p>
          <a:p>
            <a:pPr algn="thaiDist">
              <a:lnSpc>
                <a:spcPct val="150000"/>
              </a:lnSpc>
            </a:pPr>
            <a:b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</a:br>
            <a:endParaRPr lang="th-TH" sz="2000" dirty="0">
              <a:solidFill>
                <a:schemeClr val="bg2">
                  <a:lumMod val="25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0EF54-DAE2-4F88-B32D-53BD52EAC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61" y="1575897"/>
            <a:ext cx="4291821" cy="36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6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723901" y="863698"/>
            <a:ext cx="10478502" cy="4269614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38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กิจกรรมที่ 6.1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5628654" y="1969856"/>
            <a:ext cx="4983451" cy="224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3.  ค้นหาและบอกวิธีการอัพเดทระบบปฏิบัติการในเครื่องคอมพิวเตอร์หรือโทรศัพท์มือถือที่นักเรียนใช้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EBB26-C6DF-4EC1-9993-E87EF4E4C0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8706" y="1594540"/>
            <a:ext cx="3425148" cy="31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9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68B677C-73B3-407F-956D-A77CF1FC8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25120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hlinkClick r:id="rId9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35131E26-64DF-4C54-9B98-F76A668E20AA}"/>
              </a:ext>
            </a:extLst>
          </p:cNvPr>
          <p:cNvSpPr/>
          <p:nvPr/>
        </p:nvSpPr>
        <p:spPr>
          <a:xfrm>
            <a:off x="2181224" y="1441764"/>
            <a:ext cx="7829549" cy="3095728"/>
          </a:xfrm>
          <a:custGeom>
            <a:avLst/>
            <a:gdLst>
              <a:gd name="connsiteX0" fmla="*/ 1359261 w 11712595"/>
              <a:gd name="connsiteY0" fmla="*/ 454244 h 4970250"/>
              <a:gd name="connsiteX1" fmla="*/ 1004697 w 11712595"/>
              <a:gd name="connsiteY1" fmla="*/ 4373101 h 4970250"/>
              <a:gd name="connsiteX2" fmla="*/ 10839163 w 11712595"/>
              <a:gd name="connsiteY2" fmla="*/ 4559713 h 4970250"/>
              <a:gd name="connsiteX3" fmla="*/ 10158028 w 11712595"/>
              <a:gd name="connsiteY3" fmla="*/ 538219 h 4970250"/>
              <a:gd name="connsiteX4" fmla="*/ 1359261 w 11712595"/>
              <a:gd name="connsiteY4" fmla="*/ 454244 h 49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2595" h="4970250">
                <a:moveTo>
                  <a:pt x="1359261" y="454244"/>
                </a:moveTo>
                <a:cubicBezTo>
                  <a:pt x="-166294" y="1093391"/>
                  <a:pt x="-575287" y="3688856"/>
                  <a:pt x="1004697" y="4373101"/>
                </a:cubicBezTo>
                <a:cubicBezTo>
                  <a:pt x="2584681" y="5057346"/>
                  <a:pt x="9313608" y="5198860"/>
                  <a:pt x="10839163" y="4559713"/>
                </a:cubicBezTo>
                <a:cubicBezTo>
                  <a:pt x="12364718" y="3920566"/>
                  <a:pt x="11734901" y="1219354"/>
                  <a:pt x="10158028" y="538219"/>
                </a:cubicBezTo>
                <a:cubicBezTo>
                  <a:pt x="8581155" y="-142916"/>
                  <a:pt x="2884816" y="-184903"/>
                  <a:pt x="1359261" y="454244"/>
                </a:cubicBezTo>
                <a:close/>
              </a:path>
            </a:pathLst>
          </a:custGeom>
          <a:solidFill>
            <a:srgbClr val="F7E9DF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การใช้เทคโนโลยีสารสนเทศ</a:t>
            </a:r>
            <a:endParaRPr lang="en-US" sz="6600" dirty="0">
              <a:solidFill>
                <a:schemeClr val="tx1">
                  <a:lumMod val="65000"/>
                  <a:lumOff val="35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3400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006197" y="863698"/>
            <a:ext cx="10196205" cy="4510774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การใช้เทคโนโลยีสารสนเทศ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627519" y="1804847"/>
            <a:ext cx="5813824" cy="2794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การใช้งานไอทีเป็นเรื่องใกล้ตัวของทุกคน อย่างไรก็ตามการใช้งานไอทีอาจส่งผลกระทบต่อผู้ใช้งาน ดังนั้นการเรียนรู้ การทำความเข้ใจเงื่อนไขการใช้งานจึงเป็นสิ่งสำคัญ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EDBF-DAD0-4701-84DB-BDDF4B8F1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85" y="1483528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1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006197" y="863698"/>
            <a:ext cx="10196205" cy="4510774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62374" y="455050"/>
            <a:ext cx="453561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ชวนคิด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5143500" y="1553600"/>
            <a:ext cx="5553075" cy="372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1. นักเรียนคิดว่าการติดตั้งโปรแกรมหรือแอพพลิเคชั่นต่างๆ บนเครื่องคอมพิวเตอร์หรือสมาร์ตโฟน  มีขั้นตอนอย่างไร</a:t>
            </a:r>
          </a:p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2. นักเรียนมีการเตรียมความพร้อมก่อนการติดตั้งโปรแกรมหรือไม่ อย่างไร</a:t>
            </a:r>
          </a:p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3. นักเรียนได้อ่านเงื่อนไขหรือข้อตกลงในการใช้โปรแกรม /เว็บไซต์หรือไม่ เพราะเหตุใด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CEB4B4-771F-408B-8575-AF5BFD9CDD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8" y="1686103"/>
            <a:ext cx="4647724" cy="348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2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609600" y="863697"/>
            <a:ext cx="10953749" cy="4703825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4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การศึกษาเงื่อนไขการใช้งาน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628774" y="1403893"/>
            <a:ext cx="9096375" cy="372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การใช้งานไอทีในปัจจุบันมีทั้งแบบมีค่าใช้จ่ายและไม่มีค่าใช้จ่าย แต่ทุกระบบที่ให้บริการมีการกำหนดเงื่อนไขในการใช้งานทั้งสิ้น เว็บไซต์และแอพพลิเคชั่นต่างๆที่ให้บริการจะมีการแจ้งเงื่อนไขการติดตั้งและใช้งานให้ผู้ใช้ทราบก่อนเสมอ อาจรวมถึงค่าใช้จ่ายในการใช้งานซึ่งชำระด้วยเงินหรือต้องกรอกข้อมูลหรือตอบคำถามเป็นการแลกเปลี่ยน ข้อกำหนดที่ต้องรับโฆษณาในช่วงของการใช้งาน การอนุญาตผู้ให้บริการเข้าถึงภาพถ่ายหรือข้อมูลรายชื่อที่อยู่ใน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smartphone</a:t>
            </a: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ของผู้ใช้ </a:t>
            </a:r>
            <a:r>
              <a:rPr lang="th-TH" sz="2000" dirty="0">
                <a:solidFill>
                  <a:srgbClr val="C0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ดังนั้นนักเรียนควรอ่านและทำความเข้าใจเงื่อนไขก่อนการติดตั้งและใช้งาน</a:t>
            </a:r>
          </a:p>
        </p:txBody>
      </p:sp>
    </p:spTree>
    <p:extLst>
      <p:ext uri="{BB962C8B-B14F-4D97-AF65-F5344CB8AC3E}">
        <p14:creationId xmlns:p14="http://schemas.microsoft.com/office/powerpoint/2010/main" val="319678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9CBA74E-C637-45D0-A311-3F02C4D0E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0" y="999736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897811" y="1122255"/>
            <a:ext cx="8299926" cy="4189973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7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40867" y="516611"/>
            <a:ext cx="471026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ลองทำดู</a:t>
            </a:r>
            <a:endParaRPr lang="en-US" sz="32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4B5D8-EEAC-40FC-A432-7959306855CB}"/>
              </a:ext>
            </a:extLst>
          </p:cNvPr>
          <p:cNvSpPr txBox="1"/>
          <p:nvPr/>
        </p:nvSpPr>
        <p:spPr>
          <a:xfrm>
            <a:off x="5056739" y="1917782"/>
            <a:ext cx="4863351" cy="2598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นักเรียนมีวิธีการป้องกันอย่างไรให้ใช้งานอินเตอร์เน็ตได้อย่างปลอดภัย</a:t>
            </a:r>
            <a:endParaRPr lang="th-TH" dirty="0">
              <a:solidFill>
                <a:srgbClr val="C00000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60399-02D0-4BFC-853A-A64DD35D0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641" y="1712161"/>
            <a:ext cx="3284061" cy="328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4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3125 L 0.19661 0.03194 C 0.2375 0.04607 0.29908 0.05394 0.36367 0.05394 C 0.43697 0.05394 0.49583 0.04607 0.53671 0.03194 L 0.73333 -0.03125 " pathEditMode="relative" rAng="0" ptsTypes="AAAAA">
                                      <p:cBhvr>
                                        <p:cTn id="12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609600" y="863698"/>
            <a:ext cx="10953749" cy="4175028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5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การศึกษาเงื่อนไขการใช้งาน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352550" y="1776215"/>
            <a:ext cx="5429251" cy="2794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นักเรียนจะทราบได้อย่างไรว่าซอฟต์แวร์  ผลงาน หรือสื่อต่างๆ ที่มีอยู่จำนวนมากในอินเตอร์เน็ต  สามารถนำมาใช้งานได้อย่างถูกต้อง </a:t>
            </a:r>
          </a:p>
          <a:p>
            <a:pPr algn="thaiDist">
              <a:lnSpc>
                <a:spcPct val="150000"/>
              </a:lnSpc>
            </a:pPr>
            <a:endParaRPr lang="th-TH" sz="2400" dirty="0">
              <a:solidFill>
                <a:schemeClr val="bg2">
                  <a:lumMod val="25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990D4-7280-4293-9C0F-181795C95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10" y="1438803"/>
            <a:ext cx="4271393" cy="30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339944" y="863697"/>
            <a:ext cx="11223405" cy="4766925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6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การศึกษาเงื่อนไขการใช้งาน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514474" y="1409887"/>
            <a:ext cx="9163050" cy="49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เงื่อนไขการใช้งาน อาจจะถูกกำหนดด้วยข้อตกลงในลักษณะต่างๆ เช่น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985238" y="2188076"/>
            <a:ext cx="6936539" cy="2534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1800" dirty="0">
                <a:solidFill>
                  <a:srgbClr val="C0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ลิขสิทธิ์ (</a:t>
            </a:r>
            <a:r>
              <a:rPr lang="en-US" sz="1800" dirty="0">
                <a:solidFill>
                  <a:srgbClr val="C0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Copyright)</a:t>
            </a:r>
            <a:r>
              <a:rPr lang="th-TH" sz="1800" dirty="0">
                <a:solidFill>
                  <a:srgbClr val="C0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</a:t>
            </a: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โปรแกรมคอมพิวเตอร์ เนื้อหา หรือสื่อต่างๆ ส่วนใหญ่มีลิขสิทธิ์คุ้มครอง ทำให้ผู้ใช้หรือผู้ซื้อไม่สามารถที่จะนำไปเผยแพร่ ทำสำเนาต่อโดยที่ไม่รับอนุญาตจากผู้สร้างสรรค์ผลงาน  เช่น ผู้ใช้ที่ซื้อโปรแกรมประยุกต์มาใช้งานส่วนตัว ลิขสิทธิ์ที่ได้คือ การติดตั้งและใช้งานโปรแกรมประยุกต์นั้นได้ แต่ไม่สามารถทำสำเนาและแจกจ่ายให้ผู้อื่นได้</a:t>
            </a:r>
          </a:p>
        </p:txBody>
      </p:sp>
      <p:pic>
        <p:nvPicPr>
          <p:cNvPr id="11266" name="Picture 2" descr="ไอคอนลิขสิทธิ์ - ico,png,icns,ไอคอนฟรีดาวน์โหลด">
            <a:extLst>
              <a:ext uri="{FF2B5EF4-FFF2-40B4-BE49-F238E27FC236}">
                <a16:creationId xmlns:a16="http://schemas.microsoft.com/office/drawing/2014/main" id="{B8DDC98F-0451-4728-B621-307440B6E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209" y="190068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732DA47-A987-43F6-AE84-A6377DA27E67}"/>
              </a:ext>
            </a:extLst>
          </p:cNvPr>
          <p:cNvSpPr/>
          <p:nvPr/>
        </p:nvSpPr>
        <p:spPr>
          <a:xfrm>
            <a:off x="8065084" y="3990975"/>
            <a:ext cx="2944159" cy="91527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ลิขสิทธิ์ (</a:t>
            </a:r>
            <a:r>
              <a:rPr lang="en-US" sz="2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Copyright)</a:t>
            </a:r>
            <a:endParaRPr lang="th-TH" sz="20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1689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339944" y="863697"/>
            <a:ext cx="11223405" cy="4532737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7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เกร็ดน่ารู้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1171133" y="1461566"/>
            <a:ext cx="9849732" cy="336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1800" dirty="0">
                <a:solidFill>
                  <a:srgbClr val="FF8C1A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ลิขสิทธิ์เป็นทรัพย์สินทางปัญญาประเภทหนึ่ง</a:t>
            </a:r>
          </a:p>
          <a:p>
            <a:pPr algn="thaiDist">
              <a:lnSpc>
                <a:spcPct val="150000"/>
              </a:lnSpc>
            </a:pP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ลิขสิทธิ์ หมายถึง  สิทธิทางวรรณกรรม ศิลปกรรม และประดิษฐกรรมซึ่งผู้เป็นต้นคิดได้รับการคุ้มครองตามกฎหมาย (พจนานุกรม ฉบับราชบัณฑิตยสถาน พ.ศ. 2554) ในขณะที่กรมทรัพย์สินทางปัญญา กระทรวงพาณิชย์ได้ให้ความหมาย “ลิขสิทธิ์ว่า สิทธิแต่เพียงผู้เดียวที่จะกระทำการใดๆ เกี่ยวกับงานที่ผู้สร้างสรรค์ได้ริเริ่ม โดยการใช้สติปัญญาความรู้ความสามารถ และความวิริยะอุตสาหะของตนเอง ในการสร้างสรรค์โดยไม่ลอกเลียนงานของผู้อื่น หน่วยงานที่สร้างสรรค์จะต้องเป็นงานประเภทที่กฎหมายลิขสิทธิ์ให้คุ้มครอง โดยผู้สร้างจะได้รับความคุ้มครองทันทีที่สร้างสรรค์โดยไม่ต้องจดทะเบียน”</a:t>
            </a:r>
          </a:p>
        </p:txBody>
      </p:sp>
    </p:spTree>
    <p:extLst>
      <p:ext uri="{BB962C8B-B14F-4D97-AF65-F5344CB8AC3E}">
        <p14:creationId xmlns:p14="http://schemas.microsoft.com/office/powerpoint/2010/main" val="3663679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674891" y="863697"/>
            <a:ext cx="8519311" cy="4052335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8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ชวนคิด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2213806" y="1842741"/>
            <a:ext cx="4351047" cy="224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4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ทรัพย์สินทางปัญญาคือ อะไร ให้ยกตัวอย่างผลิตภัณฑ์ หรือสิ่งประดิษฐ์ที่เป็นทรัพย์สินทางปัญญา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032FE-488C-447F-8C9F-816F63C49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77" y="1395063"/>
            <a:ext cx="3453017" cy="34530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93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339944" y="863697"/>
            <a:ext cx="11223405" cy="4179083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9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การศึกษาเงื่อนไขการใช้งาน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808528" y="1358854"/>
            <a:ext cx="7744424" cy="2950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1800" dirty="0">
                <a:solidFill>
                  <a:srgbClr val="C0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สัญญาอนุญาตครีเอทีฟคอมมอนส์ (</a:t>
            </a:r>
            <a:r>
              <a:rPr lang="en-US" sz="1800" dirty="0">
                <a:solidFill>
                  <a:srgbClr val="C0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creative commons</a:t>
            </a:r>
            <a:r>
              <a:rPr lang="th-TH" sz="1800" dirty="0">
                <a:solidFill>
                  <a:srgbClr val="C0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)</a:t>
            </a:r>
          </a:p>
          <a:p>
            <a:pPr algn="thaiDist">
              <a:lnSpc>
                <a:spcPct val="150000"/>
              </a:lnSpc>
            </a:pPr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การใช้งานไอทีหรืองานต่างๆ ที่มีลิขสิทธิ์คุ้มครองอาจจำเป็นต้องมีค่าใช้จ่าย ซึ่งทำให้เกิดปัญหาและปิดโอกาสในการเรียนรู้ องค์กรครีเอทีฟคอมมอนส์ จึงพัฒนาสัญญาอนุญาตที่ทำให้ผู้ใช้สามารถใช้งานและเผยแพร่ผลงานภายใต้เงื่อนไขที่กำหนดโดยไม่ต้องเสียค่าใช้จ่ายและยังเป็นการเพิ่มโอกาสการเรียนรู้ แต่ยังคงไว้ซึ่งผลประโยชน์และการรับรู้เจ้าของผลงาน  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http://www.creativecommons.org</a:t>
            </a:r>
            <a:endParaRPr lang="th-TH" sz="1800" dirty="0">
              <a:solidFill>
                <a:schemeClr val="bg2">
                  <a:lumMod val="25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732DA47-A987-43F6-AE84-A6377DA27E67}"/>
              </a:ext>
            </a:extLst>
          </p:cNvPr>
          <p:cNvSpPr/>
          <p:nvPr/>
        </p:nvSpPr>
        <p:spPr>
          <a:xfrm>
            <a:off x="8219253" y="3883871"/>
            <a:ext cx="3498265" cy="919489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สัญญาอนุญาตครีเอทีฟคอมมอนส์ (</a:t>
            </a:r>
            <a:r>
              <a:rPr lang="en-US" sz="1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creative commons)</a:t>
            </a:r>
          </a:p>
        </p:txBody>
      </p:sp>
      <p:pic>
        <p:nvPicPr>
          <p:cNvPr id="12290" name="Picture 2" descr="สัญญาอนุญาตครีเอทีฟคอมมอนส์ คืออะไร มีอะไรบ้าง - Belove Tech">
            <a:extLst>
              <a:ext uri="{FF2B5EF4-FFF2-40B4-BE49-F238E27FC236}">
                <a16:creationId xmlns:a16="http://schemas.microsoft.com/office/drawing/2014/main" id="{04C15098-9A48-4968-877D-808FAA7C4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080" y="1295252"/>
            <a:ext cx="2600610" cy="260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29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339944" y="863697"/>
            <a:ext cx="11441750" cy="4179083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434C2D-B542-4962-9395-1AD106C861F6}"/>
              </a:ext>
            </a:extLst>
          </p:cNvPr>
          <p:cNvSpPr/>
          <p:nvPr/>
        </p:nvSpPr>
        <p:spPr>
          <a:xfrm>
            <a:off x="6563344" y="2387186"/>
            <a:ext cx="4526713" cy="15697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10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การศึกษาเงื่อนไขการใช้งาน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2223787" y="1450877"/>
            <a:ext cx="7744424" cy="49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ข้อกำหนดในการใช้ผลงานต่างๆ จะแทนด้วยสัญลักษณ์ เช่น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1D5FE8E-1BD1-4BA6-989B-91C7A4A6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20" y="2341840"/>
            <a:ext cx="4964317" cy="17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6720DD-6119-47A9-B72F-3CC5AE3D3408}"/>
              </a:ext>
            </a:extLst>
          </p:cNvPr>
          <p:cNvSpPr txBox="1"/>
          <p:nvPr/>
        </p:nvSpPr>
        <p:spPr>
          <a:xfrm>
            <a:off x="6669818" y="2438256"/>
            <a:ext cx="4282291" cy="142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หมายถึงสามารถใช้ เผยแพร่ และดัดแปลงได้ แต่ต้องอ้างอิงแหล่งที่มาของผลงาน</a:t>
            </a:r>
          </a:p>
        </p:txBody>
      </p:sp>
    </p:spTree>
    <p:extLst>
      <p:ext uri="{BB962C8B-B14F-4D97-AF65-F5344CB8AC3E}">
        <p14:creationId xmlns:p14="http://schemas.microsoft.com/office/powerpoint/2010/main" val="311495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339944" y="863697"/>
            <a:ext cx="11441750" cy="4703826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434C2D-B542-4962-9395-1AD106C861F6}"/>
              </a:ext>
            </a:extLst>
          </p:cNvPr>
          <p:cNvSpPr/>
          <p:nvPr/>
        </p:nvSpPr>
        <p:spPr>
          <a:xfrm>
            <a:off x="6216992" y="1677481"/>
            <a:ext cx="5154174" cy="15697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11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การศึกษาเงื่อนไขการใช้งาน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720DD-6119-47A9-B72F-3CC5AE3D3408}"/>
              </a:ext>
            </a:extLst>
          </p:cNvPr>
          <p:cNvSpPr txBox="1"/>
          <p:nvPr/>
        </p:nvSpPr>
        <p:spPr>
          <a:xfrm>
            <a:off x="6216992" y="1713220"/>
            <a:ext cx="5063701" cy="142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หมายถึง สามารถใช้  เผยแพร่ และดัดแปลงได้ แต่ต้องอ้างอิงแหล่งที่มาและยินยอมให้ผู้อื่นนำไปใช้หรือเผยแพร่ต่อได้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ACDE4B0-3787-4686-9DBC-0F355BDAE601}"/>
              </a:ext>
            </a:extLst>
          </p:cNvPr>
          <p:cNvSpPr/>
          <p:nvPr/>
        </p:nvSpPr>
        <p:spPr>
          <a:xfrm>
            <a:off x="6216992" y="3470247"/>
            <a:ext cx="5154174" cy="15697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622CE-40FF-4D99-8156-AB46551DA3DC}"/>
              </a:ext>
            </a:extLst>
          </p:cNvPr>
          <p:cNvSpPr txBox="1"/>
          <p:nvPr/>
        </p:nvSpPr>
        <p:spPr>
          <a:xfrm>
            <a:off x="6401756" y="3682417"/>
            <a:ext cx="4878937" cy="95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หมายถึง สามารถใช้และเผยแพร่ได้ ห้ามดัดแปลงแต่ต้องอ้างอิงแหล่งที่มา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AD5B82D-E180-4531-B7A1-EE6E12D2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87" y="1584999"/>
            <a:ext cx="4793502" cy="167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BA173F3-1E60-493B-AC9B-D43EF78B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98" y="3426731"/>
            <a:ext cx="4796391" cy="167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5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339944" y="863697"/>
            <a:ext cx="11441750" cy="4703826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434C2D-B542-4962-9395-1AD106C861F6}"/>
              </a:ext>
            </a:extLst>
          </p:cNvPr>
          <p:cNvSpPr/>
          <p:nvPr/>
        </p:nvSpPr>
        <p:spPr>
          <a:xfrm>
            <a:off x="6216992" y="1677481"/>
            <a:ext cx="5154174" cy="15697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12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การศึกษาเงื่อนไขการใช้งาน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720DD-6119-47A9-B72F-3CC5AE3D3408}"/>
              </a:ext>
            </a:extLst>
          </p:cNvPr>
          <p:cNvSpPr txBox="1"/>
          <p:nvPr/>
        </p:nvSpPr>
        <p:spPr>
          <a:xfrm>
            <a:off x="6216992" y="1713220"/>
            <a:ext cx="5063701" cy="142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หมายถึง สามารถใช้ และเผยแพร่ได้ แต่ต้องอ้างอิงแหล่งที่มา ห้ามนำไปใช้เพื่อการค้า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ACDE4B0-3787-4686-9DBC-0F355BDAE601}"/>
              </a:ext>
            </a:extLst>
          </p:cNvPr>
          <p:cNvSpPr/>
          <p:nvPr/>
        </p:nvSpPr>
        <p:spPr>
          <a:xfrm>
            <a:off x="6216992" y="3470247"/>
            <a:ext cx="5154174" cy="15697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622CE-40FF-4D99-8156-AB46551DA3DC}"/>
              </a:ext>
            </a:extLst>
          </p:cNvPr>
          <p:cNvSpPr txBox="1"/>
          <p:nvPr/>
        </p:nvSpPr>
        <p:spPr>
          <a:xfrm>
            <a:off x="6270229" y="3481227"/>
            <a:ext cx="5047700" cy="142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หมายถึง สามารถใช้และเผยแพร่ได้แต่อ้างอิงแหล่งที่มา ห้ามนำไปใช้เพื่อการค้า และให้อนุญาตต่อไปแบบเดียวกัน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10AD0C6-75D5-4785-979A-17889C0DD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15" y="1576913"/>
            <a:ext cx="4945288" cy="173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28461383-034E-4898-93B4-87A74252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15" y="3390869"/>
            <a:ext cx="4945288" cy="17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53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669957" y="863697"/>
            <a:ext cx="10637822" cy="4574619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13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การปกป้องความเป็นส่วนตัว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1421429" y="1485755"/>
            <a:ext cx="5682806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000" b="1" dirty="0">
                <a:solidFill>
                  <a:srgbClr val="FF99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ความเป็นส่วนตัว  (</a:t>
            </a:r>
            <a:r>
              <a:rPr lang="en-US" sz="2000" b="1" dirty="0">
                <a:solidFill>
                  <a:srgbClr val="FF99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privacy) </a:t>
            </a: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เป็นสิทธิพื้นฐานที่สำคัญของมนุษย์ทุกคนความเป็นส่วนตัวของข้อมูลและสารสนเทศ เจ้าของสามารถปกป้องและควบคุมการเปิดเผยข้อมูลของตนเองให้กับผู้อื่นและสาธารณะได้ โดยเจ้าของสิทธิ นอกจากจะเป็นบุคคลแล้วอาจเป็นกลุ่มบุคคลหรือองค์กรก็ได้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B9E18-DD7D-44D5-B48E-BC14AFE971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29" y="1179508"/>
            <a:ext cx="4148492" cy="415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3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669957" y="863697"/>
            <a:ext cx="10637822" cy="4574619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14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การปกป้องความเป็นส่วนตัว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4871224" y="1561307"/>
            <a:ext cx="5682806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การเข้าถึงข้อมูลในเอกสารหรือสื่ออิเล็กทรอนิกส์ของผู้อื่นโดยไม่ได้รับอนุญาต เป็นการละเมิดความเป็นส่วนตัว เช่น เว็บไซต์หรือ แอปพลิเคชันบางตัวที่ติดตามความเคลื่อนไหว หรือพฤติกรรมของผู้ใช้งานเพื่อเรียนรู้พฤติกรรมสำหรับปรับปรุงคุณภาพการให้บริการ หรือการวางแผนการตลาด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682AD-B3CF-4992-B261-89B21E692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798761"/>
            <a:ext cx="6087973" cy="29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26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639DE16-14E3-4C8D-BA0C-6F909D475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1122255"/>
            <a:ext cx="11607858" cy="4189973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8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740867" y="516611"/>
            <a:ext cx="4710264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ความรู้ก่อนเรียน</a:t>
            </a:r>
            <a:endParaRPr lang="en-US" sz="32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4B5D8-EEAC-40FC-A432-7959306855CB}"/>
              </a:ext>
            </a:extLst>
          </p:cNvPr>
          <p:cNvSpPr txBox="1"/>
          <p:nvPr/>
        </p:nvSpPr>
        <p:spPr>
          <a:xfrm>
            <a:off x="1049229" y="1773496"/>
            <a:ext cx="10040828" cy="2794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4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เทคโนโลยีสารสนเทศหรือไอที 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Information Technology :</a:t>
            </a:r>
            <a:r>
              <a:rPr lang="th-TH" sz="24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IT) </a:t>
            </a:r>
            <a:r>
              <a:rPr lang="th-TH" sz="24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เป็นเครื่องมือและมีบทบาทสำคัญต่อการเรียนรู้ และการใช้ชีวิตประจำวันรวมทั้งสนับสนุนการดำเนินกิจกรรมต่างๆให้บรรลุวัตถุประสงค์และเป้าหมายได้ ในบทนี้นักเรียนจะได้รู้จักวิธีคุกคามรูปแบบต่างๆและแนวทางป้องกันเพื่อให้ใช้งานไอทีได้อย่างปลอดภัย</a:t>
            </a:r>
            <a:endParaRPr lang="th-TH" sz="2400" dirty="0">
              <a:solidFill>
                <a:srgbClr val="C00000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781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669957" y="863697"/>
            <a:ext cx="10637822" cy="4574619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15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การปกป้องความเป็นส่วนตัว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5628654" y="1798761"/>
            <a:ext cx="4832240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นอกจากการถูกละเมิดความเป็นส่วนตัวจากผู้อื่นแล้ว ผู้ใช้อาจยินยอมที่จะเปิดเผยข้อมูลส่วนตัวของตนเอง เนื่องจากการรู้เท่าไม่ถึงการณ์ จะก่อให้เกิดปัญหาในอนาคตและยากต่อการกลับมาแก้ไข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5851B-CBF0-4176-AC94-FD3F3F46C2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26" y="1335703"/>
            <a:ext cx="3461499" cy="35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1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669957" y="863697"/>
            <a:ext cx="10637822" cy="4794519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16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เกร็ดความรู้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8FB65-2BC5-4916-8782-F6289D510B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85" y="1472803"/>
            <a:ext cx="3729419" cy="37294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1271303" y="1423053"/>
            <a:ext cx="6786281" cy="372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b="1" dirty="0">
                <a:solidFill>
                  <a:srgbClr val="0070C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นักเรียนจะปกป้องข้อมูลส่วนตัวได้อย่างไรบ้าง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rgbClr val="7030A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ใส่ใจให้มากขึ้น </a:t>
            </a: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ต้องอ่านข้อตกลงและเงื่อนไขให้เข้าใจ  หรือติดตั้งโปรแกรม ว่ามีเงื่อนไขในการเปิดเผยข้อมูลส่วนตัวหรือไม่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rgbClr val="FF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ตึกตรองให้รอบคอบ </a:t>
            </a: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ก่อนเปิดเผยข้อมูลและกิจกรรมส่วนตัว หรือแชร์ข้อมูลผู้อื่น ผ่านทางสังคมออนไลน์ ต้องถามตัวเองทุกครั้งว่า การเปิดเผยสิ่งเหล่านั้นจะส่งผลกระทบอย่างไรทั้งในปัจจุบันและอนาคต</a:t>
            </a:r>
          </a:p>
        </p:txBody>
      </p:sp>
    </p:spTree>
    <p:extLst>
      <p:ext uri="{BB962C8B-B14F-4D97-AF65-F5344CB8AC3E}">
        <p14:creationId xmlns:p14="http://schemas.microsoft.com/office/powerpoint/2010/main" val="84799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593410" y="863697"/>
            <a:ext cx="8754702" cy="4794519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17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ชวนคิด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2184763" y="1900682"/>
            <a:ext cx="4346468" cy="2598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หากมีอีเมล หรือข้อความจากสื่อสังคมออนไลน์ส่งมาจากคนที่ไม่รู้จักนักเรียนจะทำอย่างไร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?</a:t>
            </a:r>
            <a:endParaRPr lang="th-TH" b="1" dirty="0">
              <a:solidFill>
                <a:schemeClr val="bg2">
                  <a:lumMod val="25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16386" name="Picture 2" descr="ไอคอนความคิด - ico,png,icns,ไอคอนฟรีดาวน์โหลด">
            <a:extLst>
              <a:ext uri="{FF2B5EF4-FFF2-40B4-BE49-F238E27FC236}">
                <a16:creationId xmlns:a16="http://schemas.microsoft.com/office/drawing/2014/main" id="{2351734A-5C23-45B6-A8A4-2625E5ECC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20" y="1743042"/>
            <a:ext cx="3035828" cy="303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3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163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805758" y="863697"/>
            <a:ext cx="10465806" cy="4794519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r>
              <a:rPr lang="en-US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8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แนวทางการใช้ไอที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อย่างปลอดภัย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1358020" y="1601805"/>
            <a:ext cx="6237837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การใช้งานไอทีเป็นส่วนหนึ่งในการดำเนินกิจกรรมต่างๆ และส่งผลกระทบต่อผู้ใช้งาน โดยเฉพาะอย่างยิ่งการใช้งานไอทีผ่านสมาร์ทโฟนที่มักมีแอพพลิเคชั่นจำนวนมาก ให้เลือกติดตั้งได้ฟรีภายใต้เงื่อนไขบางประการ ซึ่งหลายคนมักละเลยในการอ่านเงื่อนไขเหล่านี้ การใช้ไอทีอย่างปลอดภัยนั้นผู้ใช้งานจำเป็นต้องเข้าใจในประเด็นต่างๆ ดังนี้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7A823-063E-48EC-9E7F-0D7EFBB50A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269" y="1373308"/>
            <a:ext cx="3775295" cy="377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7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863697"/>
            <a:ext cx="11537496" cy="4794519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r>
              <a:rPr lang="en-US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9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แนวทางการใช้ไอที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อย่างปลอดภัย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1006198" y="1416106"/>
            <a:ext cx="10196205" cy="372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ศึกษาเงื่อนไขและข้อตกลง ก่อนการติดตั้งหรือใช้งานไอที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มีความรู้ความเข้าใจ และความสามารถในการใช้ไอที เพื่อให้ใช้งานได้อย่างถูกต้อง และมีประสิทธิภาพ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ไม่ใช้บัญชีผู้ใช้ร่วมกับผู้อื่น เนื่องจากไม่สามารถควบคุมความปลอดภัยได้ และเสี่ยงต่อการรั่วไหลของรหัสผ่านและข้อมูลส่วนตัว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สำรองข้อมูลอย่างสม่ำเสมอ และเก็บไว้หลายแหล่ง โดยเมื่อมีเหตุการณ์ที่ทำให้ไฟล์ข้อมูลเสียหาย เช่น ข้อมูลโดนไวรัสทำลาย เครื่องคอมพิวเตอร์เสียหาย สามารถนำข้อมูลที่สำรองไว้มาใช้งานได้</a:t>
            </a:r>
          </a:p>
        </p:txBody>
      </p:sp>
    </p:spTree>
    <p:extLst>
      <p:ext uri="{BB962C8B-B14F-4D97-AF65-F5344CB8AC3E}">
        <p14:creationId xmlns:p14="http://schemas.microsoft.com/office/powerpoint/2010/main" val="325573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863698"/>
            <a:ext cx="11537496" cy="4252184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20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แนวทางการใช้ไอที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อย่างปลอดภัย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997896" y="1524270"/>
            <a:ext cx="10196205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ติดตั้งซอฟต์แวร์เท่าที่จำเป็น และไม่ติดตั้งโปรแกรมที่ดาวน์โหลดจากแหล่งที่ไม่น่าเชื่อถือ เพื่อป้องกันมัลแวร์ที่แฝงมากับโปรแกรม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เข้าใจกฎ กติกา และมารยาททางสังคมในการใช้งานไอที ซึ่งเป็นสิ่งจำเป็นในการใช้งานไอที เพราะจะช่วยป้องกันปัญหาต่างๆ ที่อาจเกิดขึ้นได้โดยไม่ตั้งใจ  เช่น การเรียนรู้การใช้อักษรย่อ การใช้สัญลักษณ์ต่างๆ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หลีกเลี่ยงการใช้งานเว็บไซต์ที่ไม่เหมาะสมหรือไม่แน่ใจว่าเป็นของหน่วยงานใด</a:t>
            </a:r>
          </a:p>
        </p:txBody>
      </p:sp>
    </p:spTree>
    <p:extLst>
      <p:ext uri="{BB962C8B-B14F-4D97-AF65-F5344CB8AC3E}">
        <p14:creationId xmlns:p14="http://schemas.microsoft.com/office/powerpoint/2010/main" val="287959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863698"/>
            <a:ext cx="11537496" cy="4794518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21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แนวทางการใช้ไอที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อย่างปลอดภัย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798282" y="1553600"/>
            <a:ext cx="10291775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ปรับปรุงระบบปฏิบัติการและโปรแกรมต่างๆให้ทันสมัยอยู่เสมอ เช่น โปรแกรมแก้ไขจุดบกพร่องของระบบปฏิบัติการที่เรียกว่า อัพเดท หรือ แพทช์ โปรแกรมป้องกันไวรัส ซึ่งโปรแกรมจะมีการเพิ่มเติมความสามารถในการป้องกันไวรัสใหม่ๆ ทำให้อุปกรณ์และข้อมูลใช้งานได้อย่างปลอดภัย</a:t>
            </a:r>
          </a:p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สังเกตสิ่งผิดปกติที่เกิดจากการใช้งาน เช่น มีโปรแกรมแปลกปลอมปรากฏขึ้นได้รับอีเมลจากคนที่ไม่รู้จัก หรือเข้าเว็บไซต์ที่คุ้นเคยแต่มีบางส่วนของ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URL</a:t>
            </a: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หรือหน้าเว็บที่เปลี่ยนไป ให้ตรวจสอบและหาข้อมูลเพิ่มเติม จนกว่าจะมั่นใจก่อนการใช้งาน</a:t>
            </a:r>
          </a:p>
        </p:txBody>
      </p:sp>
    </p:spTree>
    <p:extLst>
      <p:ext uri="{BB962C8B-B14F-4D97-AF65-F5344CB8AC3E}">
        <p14:creationId xmlns:p14="http://schemas.microsoft.com/office/powerpoint/2010/main" val="365347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863698"/>
            <a:ext cx="11537496" cy="3227397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22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แนวทางการใช้ไอที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อย่างปลอดภัย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798282" y="1670296"/>
            <a:ext cx="10291775" cy="142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ระวังการใช้งานไอทีเมื่ออยู่ในที่สาธารณะ เช่น ไม่เชื่อมต่อไวไฟโดยอัตโนมัติ ไม่จดจ่อใช้งานโทรศัพท์เคลื่อนที่โดยไม่สนใจสิ่งที่เกิดขึ้นรอบตัว ซึ่งอาจตกเป็นเหยื่อมิจฉาชีพหรือทำให้เกิดอุบัติเหตุได้</a:t>
            </a:r>
          </a:p>
        </p:txBody>
      </p:sp>
    </p:spTree>
    <p:extLst>
      <p:ext uri="{BB962C8B-B14F-4D97-AF65-F5344CB8AC3E}">
        <p14:creationId xmlns:p14="http://schemas.microsoft.com/office/powerpoint/2010/main" val="1148617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863698"/>
            <a:ext cx="11537496" cy="4574618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23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ชวนคิด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934085" y="1614963"/>
            <a:ext cx="6154778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thaiDist">
              <a:lnSpc>
                <a:spcPct val="150000"/>
              </a:lnSpc>
              <a:buFont typeface="+mj-lt"/>
              <a:buAutoNum type="arabicPeriod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ลักษณะการใช้งานไอทีของนักเรียนนั้นมีความเสี่ยงหรือไม่ เพราะเหตุใด</a:t>
            </a:r>
          </a:p>
          <a:p>
            <a:pPr marL="457200" indent="-457200" algn="thaiDist">
              <a:lnSpc>
                <a:spcPct val="150000"/>
              </a:lnSpc>
              <a:buFont typeface="+mj-lt"/>
              <a:buAutoNum type="arabicPeriod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การติดต่อสื่อสารออนไลน์ ในบางครั้งอาจใช้สัญลักษณ์หรืออักษรย่อที่เป็นสากลแทนการพิมพ์ข้อความ เพื่อการสื่อความหมาย เช่น 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LOL</a:t>
            </a: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หมายถึงการหัวเราะ นักเรียนหาสัญลักษณ์หรืออักษรย่ออื่นๆที่ใช้ในการสื่อสาร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82A64-9773-4888-A57C-790F4AC0F6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39" y="1561307"/>
            <a:ext cx="5885261" cy="34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7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863698"/>
            <a:ext cx="11537496" cy="4252183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24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ชวนคิด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934084" y="1614963"/>
            <a:ext cx="6716093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thaiDist">
              <a:lnSpc>
                <a:spcPct val="150000"/>
              </a:lnSpc>
              <a:buFont typeface="+mj-lt"/>
              <a:buAutoNum type="arabicPeriod" startAt="3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นักเรียนจะสำรองข้อมูลอย่างไรและควรจะสำรองข้อมูลถี่มากน้อยเพียงใด</a:t>
            </a:r>
          </a:p>
          <a:p>
            <a:pPr marL="457200" indent="-457200" algn="thaiDist">
              <a:lnSpc>
                <a:spcPct val="150000"/>
              </a:lnSpc>
              <a:buFont typeface="+mj-lt"/>
              <a:buAutoNum type="arabicPeriod" startAt="3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ถ้าเพื่อนของนักเรียนติดเกมและชอบซื้อของออนไลน์ นักเรียนคิดว่าเป็นพฤติกรรมที่ควรส่งเสริมหรือไม่ อาการเหล่านี้เรียกว่าอะไร และจะแนะนำเพื่อนอย่างไร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AA742-B367-4DBF-8F2B-9872EC9C1F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15" y="1282030"/>
            <a:ext cx="3699597" cy="36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6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1122255"/>
            <a:ext cx="11607858" cy="4316061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9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154629" y="472246"/>
            <a:ext cx="5882740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ภัยคุกคามจากการใช้เทคโนโลยีสารสนเทศและการป้องกัน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4B5D8-EEAC-40FC-A432-7959306855CB}"/>
              </a:ext>
            </a:extLst>
          </p:cNvPr>
          <p:cNvSpPr txBox="1"/>
          <p:nvPr/>
        </p:nvSpPr>
        <p:spPr>
          <a:xfrm>
            <a:off x="1027713" y="1596382"/>
            <a:ext cx="10040828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การใช้งานไอทีโดยการเชื่อมต่อกับอินเตอร์เน็ต ช่วยให้ผู้ใช้สามารถติดต่อสื่อสาร และเข้าถึงข้อมูลจากแหล่งข้อมูลที่อยู่ทั่วโลกได้สะดวก และรวดเร็ว แต่ในทางกลับกันถ้าใช้งานไม่ระมัดระวัง ขาดความรอบคอบอาจก่อให้เกิดปัญหาจากการคุกคามการหลอกลวงผ่านเครือข่ายได้ </a:t>
            </a:r>
          </a:p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นอกจากนี้การเข้าถึงเนื้อหาที่ไม่เหมาะสมก็สร้างปัญหาด้านสังคมให้กับเยาวชนจำนวนมาก ดังนั้นการเรียนรู้การใช้งานไอทีได้อย่างเหมาะสมและปลอดภัยจึงมีความจำเป็นอย่างยิ่ง</a:t>
            </a:r>
            <a:endParaRPr lang="th-TH" sz="2000" dirty="0">
              <a:solidFill>
                <a:srgbClr val="C00000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636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863698"/>
            <a:ext cx="11537496" cy="4546236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5</a:t>
            </a: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การใช้งานไอที</a:t>
            </a:r>
            <a:endParaRPr lang="en-US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  <a:p>
            <a:pPr algn="ctr"/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อย่างสร้างสรรค์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1006198" y="1448066"/>
            <a:ext cx="9984395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000" b="1" dirty="0">
                <a:solidFill>
                  <a:srgbClr val="FF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การใช้งานไอทีอย่างสร้างสรรค์ คือ </a:t>
            </a: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การใช้งานไอทีให้เกิดประโยชน์อย่างเหมาะสม ผู้ใช้จำเป็นต้องมีความสามารถในการคิดวิเคราะห์ เพราะไอทีช่วยให้เข้าถึงข้อมูลและเนื้อหาจำนวนมากอย่างรวดเร็ว</a:t>
            </a:r>
          </a:p>
          <a:p>
            <a:pPr algn="thaiDist"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000" b="1" dirty="0">
                <a:solidFill>
                  <a:srgbClr val="7030A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ดังนั้นนักเรียนต้องสามารถวิเคราะห์ เนื้อหา และสิ่งต่างๆ ที่ได้รับ</a:t>
            </a: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ว่า มีความน่าเชื่อถือมากน้อยเพียงใดเพื่อคัดกรองและนำไปใช้ประโยชน์อย่างสร้างสรรค์และมีคุณค่า เช่น ใช้ไอทีในการติดตามและรับรู้ข่าวสารต่างๆ รวบรวมและสรุปความรู้ให้กับเพื่อนๆ ผ่าน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Facebook  </a:t>
            </a: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ฝึกเขียนโปรแกรมเพื่อพัฒนาตนเอง</a:t>
            </a:r>
          </a:p>
        </p:txBody>
      </p:sp>
    </p:spTree>
    <p:extLst>
      <p:ext uri="{BB962C8B-B14F-4D97-AF65-F5344CB8AC3E}">
        <p14:creationId xmlns:p14="http://schemas.microsoft.com/office/powerpoint/2010/main" val="287705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863698"/>
            <a:ext cx="11537496" cy="4546236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</a:t>
            </a:r>
            <a:r>
              <a:rPr lang="en-US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6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ชวนคิด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1114839" y="1643345"/>
            <a:ext cx="5992131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thaiDist">
              <a:lnSpc>
                <a:spcPct val="150000"/>
              </a:lnSpc>
              <a:buFont typeface="+mj-lt"/>
              <a:buAutoNum type="arabicPeriod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แหล่งข้อมูลและเนื้อหาที่นักเรียนมักเข้าถึงและใช้งานนั้นเป็นข้อมูล หรือเนื้อหาที่สร้างสรรค์หรือไม่ และมีความน่าเชื่อถือเพียงใด</a:t>
            </a:r>
          </a:p>
          <a:p>
            <a:pPr marL="457200" indent="-457200" algn="thaiDist">
              <a:lnSpc>
                <a:spcPct val="150000"/>
              </a:lnSpc>
              <a:buFont typeface="+mj-lt"/>
              <a:buAutoNum type="arabicPeriod"/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นักเรียนจะนำไอทีไปใช้ให้เกิดประโยชน์อย่างสร้างสรรค์ได้อย่างไร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13204-E58D-4439-AEF8-530A69F6A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52" y="795470"/>
            <a:ext cx="5860748" cy="48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851026" y="863698"/>
            <a:ext cx="10474859" cy="4546236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27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จริยธรรม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1653766" y="1502939"/>
            <a:ext cx="5992131" cy="326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</a:t>
            </a:r>
            <a:r>
              <a:rPr lang="th-TH" sz="2000" b="1" dirty="0">
                <a:solidFill>
                  <a:srgbClr val="7030A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จริยธรรม หมายถึง </a:t>
            </a: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ธรรมที่เป็นข้อประพฤติปฏิบัติ ศีลธรรม กฎศีลธรรม ตามที่กำหนดในพจนานุกรมฉบับราชบัณฑิตยสถาน  พ.ศ. 2554 </a:t>
            </a:r>
            <a:r>
              <a:rPr lang="th-TH" sz="2000" b="1" dirty="0">
                <a:solidFill>
                  <a:srgbClr val="FF0000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ดังนั้นจริยธรรมด้านไอที</a:t>
            </a: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จึงหมายถึง การประพฤติปฏิบัติที่ดีในการดำเนินกิจกรรมที่เกี่ยวข้องกับไอที ที่ครอบคลุมทั้งการบริหารจัดการ การใช้งาน และการให้บริการด้านไอที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12A22-B9B4-4EAF-9362-210FC86104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841" y="1561307"/>
            <a:ext cx="3022532" cy="30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5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851026" y="863698"/>
            <a:ext cx="10474859" cy="4546236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28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จริยธรรม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4607278" y="1465498"/>
            <a:ext cx="5992131" cy="372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จริยธรรมเป็นหลักการและมาตรฐานที่ให้แนวทางในการปฏิบัติต่อผู้อื่นเพื่อให้อยู่ร่วมกันในสังคมอย่างมีความสุข การใช้ไอทีอย่างมีจริยธรรม ต้องไม่ทำให้ผู้อื่นเดือดร้อน ไม่ละเมิดความเป็นส่วนตัว ไม่ละเมิดลิขสิทธิ์และทรัพย์สินทางปัญญา เช่น ไม่นำภาพผู้อื่นมาล้อเลียน หรือใช้ข้อความหยาบคาย ไม่ชำเลืองมองหน้าจอภาพผู้อื่นขณะใช้งาน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12A22-B9B4-4EAF-9362-210FC86104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62" y="1561307"/>
            <a:ext cx="3022532" cy="30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9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1709929" y="863698"/>
            <a:ext cx="8732520" cy="4546236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29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3462336" y="358078"/>
            <a:ext cx="5267326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ชวนคิด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0B930-5681-4455-884E-AD1609576C93}"/>
              </a:ext>
            </a:extLst>
          </p:cNvPr>
          <p:cNvSpPr txBox="1"/>
          <p:nvPr/>
        </p:nvSpPr>
        <p:spPr>
          <a:xfrm>
            <a:off x="2590800" y="1749853"/>
            <a:ext cx="3860281" cy="2794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400" b="1" dirty="0">
                <a:solidFill>
                  <a:schemeClr val="bg2">
                    <a:lumMod val="25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ยกตัวอย่างการใช้งานไอทีในชีวิตประจำวัน พร้อมอธิบายว่าเป็นการใช้อย่างมีจริยธรรมหรือไม่ ให้อธิบาย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18AE7-F6D5-4925-B0D7-4C28DAE05F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98" y="1333949"/>
            <a:ext cx="4263893" cy="41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6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019300" y="779836"/>
            <a:ext cx="7962900" cy="4211263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10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4012927" y="387519"/>
            <a:ext cx="4166145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วิธีการคุกคาม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4B5D8-EEAC-40FC-A432-7959306855CB}"/>
              </a:ext>
            </a:extLst>
          </p:cNvPr>
          <p:cNvSpPr txBox="1"/>
          <p:nvPr/>
        </p:nvSpPr>
        <p:spPr>
          <a:xfrm>
            <a:off x="2932713" y="1600161"/>
            <a:ext cx="6096987" cy="2794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4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ภัยคุกคามที่มาจากมนุษย์นั้นมีหลากหลายวิธี โดยมีตั้งแต่การใช้ความรู้ขั้นสูงด้านไอทีไปจนถึงวิธีการที่ไม่จำเป็นต้องใช้ความรู้ และความสามารถทางเทคนิค เช่น</a:t>
            </a:r>
            <a:endParaRPr lang="th-TH" sz="2400" dirty="0">
              <a:solidFill>
                <a:srgbClr val="C00000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6030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779837"/>
            <a:ext cx="11607858" cy="4878380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r>
              <a:rPr lang="th-TH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endParaRPr lang="en-US" sz="2800" dirty="0">
              <a:solidFill>
                <a:schemeClr val="bg1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4012927" y="387519"/>
            <a:ext cx="4166145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วิธีการคุกคาม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1006198" y="1973149"/>
            <a:ext cx="2873344" cy="26797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4041339" y="1466122"/>
            <a:ext cx="7161064" cy="372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rgbClr val="4C97FF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1.การคุกคามโดยใช้หลักจิตวิทยา</a:t>
            </a:r>
            <a:r>
              <a:rPr lang="th-TH" sz="20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 </a:t>
            </a:r>
          </a:p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เป็นการคุกคามที่ใช้การหลอกลวงเพื่อให้ได้ข้อมูลที่ต้องการโดยไม่ต้องใช้ความรู้ความชำนาญด้านไอที เช่น การใช้กลวิธีในการหลอกเพื่อให้ได้รหัสผ่านหรือส่งข้อมูลที่สำคัญให้ โดยหลอกว่าจะได้รับรางวัลแต่ต้องทำตามเงื่อนไขที่กำหนด  </a:t>
            </a:r>
          </a:p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แต่ป้องกันได้โดยให้นักเรียนระมัดระวังในการให้ข้อมูลส่วนตัวกับบุคคลใกล้ชิดหรือบุคคลอื่น</a:t>
            </a:r>
            <a:endParaRPr lang="th-TH" sz="2000" dirty="0">
              <a:solidFill>
                <a:srgbClr val="C00000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D5536-5375-404F-8A4B-01FE3A2831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32" y="2060481"/>
            <a:ext cx="25050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5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7249D6-555F-4C15-A950-DE88CF2F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46624"/>
            <a:ext cx="2476500" cy="119549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386F92-62CB-4434-AFDD-728E43384E06}"/>
              </a:ext>
            </a:extLst>
          </p:cNvPr>
          <p:cNvSpPr/>
          <p:nvPr/>
        </p:nvSpPr>
        <p:spPr>
          <a:xfrm>
            <a:off x="244198" y="779837"/>
            <a:ext cx="11607858" cy="4878380"/>
          </a:xfrm>
          <a:custGeom>
            <a:avLst/>
            <a:gdLst>
              <a:gd name="connsiteX0" fmla="*/ 1252727 w 12798872"/>
              <a:gd name="connsiteY0" fmla="*/ 796326 h 7055398"/>
              <a:gd name="connsiteX1" fmla="*/ 1306515 w 12798872"/>
              <a:gd name="connsiteY1" fmla="*/ 6282726 h 7055398"/>
              <a:gd name="connsiteX2" fmla="*/ 11601583 w 12798872"/>
              <a:gd name="connsiteY2" fmla="*/ 6411818 h 7055398"/>
              <a:gd name="connsiteX3" fmla="*/ 11429461 w 12798872"/>
              <a:gd name="connsiteY3" fmla="*/ 624204 h 7055398"/>
              <a:gd name="connsiteX4" fmla="*/ 1252727 w 12798872"/>
              <a:gd name="connsiteY4" fmla="*/ 796326 h 70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8872" h="7055398">
                <a:moveTo>
                  <a:pt x="1252727" y="796326"/>
                </a:moveTo>
                <a:cubicBezTo>
                  <a:pt x="-434431" y="1739413"/>
                  <a:pt x="-418294" y="5346811"/>
                  <a:pt x="1306515" y="6282726"/>
                </a:cubicBezTo>
                <a:cubicBezTo>
                  <a:pt x="3031324" y="7218641"/>
                  <a:pt x="9914425" y="7354905"/>
                  <a:pt x="11601583" y="6411818"/>
                </a:cubicBezTo>
                <a:cubicBezTo>
                  <a:pt x="13288741" y="5468731"/>
                  <a:pt x="13157856" y="1560119"/>
                  <a:pt x="11429461" y="624204"/>
                </a:cubicBezTo>
                <a:cubicBezTo>
                  <a:pt x="9701066" y="-311711"/>
                  <a:pt x="2939885" y="-146761"/>
                  <a:pt x="1252727" y="796326"/>
                </a:cubicBezTo>
                <a:close/>
              </a:path>
            </a:pathLst>
          </a:custGeom>
          <a:solidFill>
            <a:srgbClr val="F7E9DF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รูปภาพ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DD4B6EB-40B2-41FD-813E-0F49DCB9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18" y="5787423"/>
            <a:ext cx="638175" cy="67627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82A85F-888F-4C73-81AD-0813E028C113}"/>
              </a:ext>
            </a:extLst>
          </p:cNvPr>
          <p:cNvSpPr/>
          <p:nvPr/>
        </p:nvSpPr>
        <p:spPr>
          <a:xfrm>
            <a:off x="-1" y="-121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97CBB3C9-6B57-44ED-8CC2-0DF525F1EF4F}"/>
              </a:ext>
            </a:extLst>
          </p:cNvPr>
          <p:cNvSpPr/>
          <p:nvPr/>
        </p:nvSpPr>
        <p:spPr>
          <a:xfrm>
            <a:off x="0" y="6683598"/>
            <a:ext cx="12192001" cy="1930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ไอคอนบ้าน - ico,png,icns,ไอคอนฟรีดาวน์โหลด">
            <a:hlinkClick r:id="rId6" action="ppaction://hlinksldjump">
              <a:snd r:embed="rId4" name="click.wav"/>
            </a:hlinkClick>
            <a:hlinkHover r:id="" action="ppaction://noaction">
              <a:snd r:embed="rId7" name="chimes.wav"/>
            </a:hlinkHover>
            <a:extLst>
              <a:ext uri="{FF2B5EF4-FFF2-40B4-BE49-F238E27FC236}">
                <a16:creationId xmlns:a16="http://schemas.microsoft.com/office/drawing/2014/main" id="{FA26BE76-F7C6-4CBE-A13C-9D280961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54" y="5658216"/>
            <a:ext cx="934690" cy="9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1FCF237-E9D5-483C-983A-3E54CBE75ECC}"/>
              </a:ext>
            </a:extLst>
          </p:cNvPr>
          <p:cNvSpPr/>
          <p:nvPr/>
        </p:nvSpPr>
        <p:spPr>
          <a:xfrm>
            <a:off x="244198" y="315595"/>
            <a:ext cx="762000" cy="464241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</a:t>
            </a:r>
          </a:p>
        </p:txBody>
      </p:sp>
      <p:sp>
        <p:nvSpPr>
          <p:cNvPr id="19" name="Freeform: Shape 1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774358-596F-4780-B715-9B64F4C029EF}"/>
              </a:ext>
            </a:extLst>
          </p:cNvPr>
          <p:cNvSpPr/>
          <p:nvPr/>
        </p:nvSpPr>
        <p:spPr>
          <a:xfrm>
            <a:off x="11090057" y="315595"/>
            <a:ext cx="761999" cy="719509"/>
          </a:xfrm>
          <a:custGeom>
            <a:avLst/>
            <a:gdLst>
              <a:gd name="connsiteX0" fmla="*/ 878344 w 1287705"/>
              <a:gd name="connsiteY0" fmla="*/ 1222 h 1399716"/>
              <a:gd name="connsiteX1" fmla="*/ 878344 w 1287705"/>
              <a:gd name="connsiteY1" fmla="*/ 1222 h 1399716"/>
              <a:gd name="connsiteX2" fmla="*/ 329704 w 1287705"/>
              <a:gd name="connsiteY2" fmla="*/ 98041 h 1399716"/>
              <a:gd name="connsiteX3" fmla="*/ 125308 w 1287705"/>
              <a:gd name="connsiteY3" fmla="*/ 280921 h 1399716"/>
              <a:gd name="connsiteX4" fmla="*/ 17732 w 1287705"/>
              <a:gd name="connsiteY4" fmla="*/ 560620 h 1399716"/>
              <a:gd name="connsiteX5" fmla="*/ 6974 w 1287705"/>
              <a:gd name="connsiteY5" fmla="*/ 851076 h 1399716"/>
              <a:gd name="connsiteX6" fmla="*/ 189854 w 1287705"/>
              <a:gd name="connsiteY6" fmla="*/ 1249109 h 1399716"/>
              <a:gd name="connsiteX7" fmla="*/ 340461 w 1287705"/>
              <a:gd name="connsiteY7" fmla="*/ 1378201 h 1399716"/>
              <a:gd name="connsiteX8" fmla="*/ 469553 w 1287705"/>
              <a:gd name="connsiteY8" fmla="*/ 1399716 h 1399716"/>
              <a:gd name="connsiteX9" fmla="*/ 856828 w 1287705"/>
              <a:gd name="connsiteY9" fmla="*/ 1378201 h 1399716"/>
              <a:gd name="connsiteX10" fmla="*/ 1168800 w 1287705"/>
              <a:gd name="connsiteY10" fmla="*/ 1163048 h 1399716"/>
              <a:gd name="connsiteX11" fmla="*/ 1254861 w 1287705"/>
              <a:gd name="connsiteY11" fmla="*/ 990926 h 1399716"/>
              <a:gd name="connsiteX12" fmla="*/ 1233346 w 1287705"/>
              <a:gd name="connsiteY12" fmla="*/ 410013 h 1399716"/>
              <a:gd name="connsiteX13" fmla="*/ 1093497 w 1287705"/>
              <a:gd name="connsiteY13" fmla="*/ 151829 h 1399716"/>
              <a:gd name="connsiteX14" fmla="*/ 1061224 w 1287705"/>
              <a:gd name="connsiteY14" fmla="*/ 141071 h 1399716"/>
              <a:gd name="connsiteX15" fmla="*/ 942890 w 1287705"/>
              <a:gd name="connsiteY15" fmla="*/ 33495 h 1399716"/>
              <a:gd name="connsiteX16" fmla="*/ 889101 w 1287705"/>
              <a:gd name="connsiteY16" fmla="*/ 1222 h 1399716"/>
              <a:gd name="connsiteX17" fmla="*/ 878344 w 1287705"/>
              <a:gd name="connsiteY17" fmla="*/ 1222 h 139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87705" h="1399716">
                <a:moveTo>
                  <a:pt x="878344" y="1222"/>
                </a:moveTo>
                <a:lnTo>
                  <a:pt x="878344" y="1222"/>
                </a:lnTo>
                <a:cubicBezTo>
                  <a:pt x="699298" y="13158"/>
                  <a:pt x="493802" y="-418"/>
                  <a:pt x="329704" y="98041"/>
                </a:cubicBezTo>
                <a:cubicBezTo>
                  <a:pt x="251310" y="145078"/>
                  <a:pt x="193440" y="219961"/>
                  <a:pt x="125308" y="280921"/>
                </a:cubicBezTo>
                <a:cubicBezTo>
                  <a:pt x="89449" y="374154"/>
                  <a:pt x="38032" y="462813"/>
                  <a:pt x="17732" y="560620"/>
                </a:cubicBezTo>
                <a:cubicBezTo>
                  <a:pt x="-1957" y="655483"/>
                  <a:pt x="-4802" y="754909"/>
                  <a:pt x="6974" y="851076"/>
                </a:cubicBezTo>
                <a:cubicBezTo>
                  <a:pt x="23701" y="987680"/>
                  <a:pt x="97403" y="1145101"/>
                  <a:pt x="189854" y="1249109"/>
                </a:cubicBezTo>
                <a:cubicBezTo>
                  <a:pt x="233782" y="1298528"/>
                  <a:pt x="282244" y="1346853"/>
                  <a:pt x="340461" y="1378201"/>
                </a:cubicBezTo>
                <a:cubicBezTo>
                  <a:pt x="378871" y="1398883"/>
                  <a:pt x="426522" y="1392544"/>
                  <a:pt x="469553" y="1399716"/>
                </a:cubicBezTo>
                <a:cubicBezTo>
                  <a:pt x="598645" y="1392544"/>
                  <a:pt x="730235" y="1404475"/>
                  <a:pt x="856828" y="1378201"/>
                </a:cubicBezTo>
                <a:cubicBezTo>
                  <a:pt x="984873" y="1351626"/>
                  <a:pt x="1078929" y="1245429"/>
                  <a:pt x="1168800" y="1163048"/>
                </a:cubicBezTo>
                <a:cubicBezTo>
                  <a:pt x="1197487" y="1105674"/>
                  <a:pt x="1234576" y="1051780"/>
                  <a:pt x="1254861" y="990926"/>
                </a:cubicBezTo>
                <a:cubicBezTo>
                  <a:pt x="1319050" y="798358"/>
                  <a:pt x="1276717" y="605182"/>
                  <a:pt x="1233346" y="410013"/>
                </a:cubicBezTo>
                <a:cubicBezTo>
                  <a:pt x="1212354" y="315550"/>
                  <a:pt x="1167397" y="217519"/>
                  <a:pt x="1093497" y="151829"/>
                </a:cubicBezTo>
                <a:cubicBezTo>
                  <a:pt x="1085022" y="144295"/>
                  <a:pt x="1071366" y="146142"/>
                  <a:pt x="1061224" y="141071"/>
                </a:cubicBezTo>
                <a:cubicBezTo>
                  <a:pt x="1013500" y="117209"/>
                  <a:pt x="980654" y="65449"/>
                  <a:pt x="942890" y="33495"/>
                </a:cubicBezTo>
                <a:cubicBezTo>
                  <a:pt x="926928" y="19989"/>
                  <a:pt x="909386" y="6293"/>
                  <a:pt x="889101" y="1222"/>
                </a:cubicBezTo>
                <a:cubicBezTo>
                  <a:pt x="878100" y="-1528"/>
                  <a:pt x="880137" y="1222"/>
                  <a:pt x="878344" y="1222"/>
                </a:cubicBezTo>
                <a:close/>
              </a:path>
            </a:pathLst>
          </a:cu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cxnSp>
        <p:nvCxnSpPr>
          <p:cNvPr id="6" name="Straight Connector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6D4564C-90AC-4E00-A82F-61A0559946B8}"/>
              </a:ext>
            </a:extLst>
          </p:cNvPr>
          <p:cNvCxnSpPr>
            <a:endCxn id="19" idx="6"/>
          </p:cNvCxnSpPr>
          <p:nvPr/>
        </p:nvCxnSpPr>
        <p:spPr>
          <a:xfrm flipH="1">
            <a:off x="11202403" y="351667"/>
            <a:ext cx="515115" cy="606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9718970-2054-4DEA-9016-C2A4DE285F82}"/>
              </a:ext>
            </a:extLst>
          </p:cNvPr>
          <p:cNvCxnSpPr>
            <a:stCxn id="19" idx="3"/>
            <a:endCxn id="19" idx="10"/>
          </p:cNvCxnSpPr>
          <p:nvPr/>
        </p:nvCxnSpPr>
        <p:spPr>
          <a:xfrm>
            <a:off x="11164208" y="459999"/>
            <a:ext cx="617486" cy="4534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64FFB73-CAAC-43F7-B5FD-BFED56DF1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224" y="5787423"/>
            <a:ext cx="650956" cy="676275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353149-EECE-48FB-AC6D-827A23E124A7}"/>
              </a:ext>
            </a:extLst>
          </p:cNvPr>
          <p:cNvSpPr/>
          <p:nvPr/>
        </p:nvSpPr>
        <p:spPr>
          <a:xfrm>
            <a:off x="4012927" y="387519"/>
            <a:ext cx="4166145" cy="1036985"/>
          </a:xfrm>
          <a:custGeom>
            <a:avLst/>
            <a:gdLst>
              <a:gd name="connsiteX0" fmla="*/ 469399 w 4710264"/>
              <a:gd name="connsiteY0" fmla="*/ 94270 h 1036985"/>
              <a:gd name="connsiteX1" fmla="*/ 469399 w 4710264"/>
              <a:gd name="connsiteY1" fmla="*/ 933169 h 1036985"/>
              <a:gd name="connsiteX2" fmla="*/ 4353502 w 4710264"/>
              <a:gd name="connsiteY2" fmla="*/ 933169 h 1036985"/>
              <a:gd name="connsiteX3" fmla="*/ 4093443 w 4710264"/>
              <a:gd name="connsiteY3" fmla="*/ 111048 h 1036985"/>
              <a:gd name="connsiteX4" fmla="*/ 469399 w 4710264"/>
              <a:gd name="connsiteY4" fmla="*/ 94270 h 10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264" h="1036985">
                <a:moveTo>
                  <a:pt x="469399" y="94270"/>
                </a:moveTo>
                <a:cubicBezTo>
                  <a:pt x="-134608" y="231290"/>
                  <a:pt x="-177952" y="793353"/>
                  <a:pt x="469399" y="933169"/>
                </a:cubicBezTo>
                <a:cubicBezTo>
                  <a:pt x="1116750" y="1072986"/>
                  <a:pt x="3749495" y="1070189"/>
                  <a:pt x="4353502" y="933169"/>
                </a:cubicBezTo>
                <a:cubicBezTo>
                  <a:pt x="4957509" y="796149"/>
                  <a:pt x="4743590" y="246670"/>
                  <a:pt x="4093443" y="111048"/>
                </a:cubicBezTo>
                <a:cubicBezTo>
                  <a:pt x="3443296" y="-24574"/>
                  <a:pt x="1073406" y="-42750"/>
                  <a:pt x="469399" y="942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วิธีการคุกคาม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41E183-BD58-40CF-AEAA-8F51300600DC}"/>
              </a:ext>
            </a:extLst>
          </p:cNvPr>
          <p:cNvSpPr/>
          <p:nvPr/>
        </p:nvSpPr>
        <p:spPr>
          <a:xfrm>
            <a:off x="1006198" y="1973149"/>
            <a:ext cx="2873344" cy="26797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B856B-017D-4B1F-9453-04F83FB93F7C}"/>
              </a:ext>
            </a:extLst>
          </p:cNvPr>
          <p:cNvSpPr txBox="1"/>
          <p:nvPr/>
        </p:nvSpPr>
        <p:spPr>
          <a:xfrm>
            <a:off x="4063676" y="1846800"/>
            <a:ext cx="7161064" cy="280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2000" dirty="0">
                <a:solidFill>
                  <a:srgbClr val="4C97FF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2</a:t>
            </a:r>
            <a:r>
              <a:rPr lang="th-TH" sz="2000" dirty="0">
                <a:solidFill>
                  <a:srgbClr val="4C97FF"/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. การคุกคามด้วยเนื้อหาที่ไม่เหมาะสม</a:t>
            </a:r>
            <a:endParaRPr lang="th-TH" sz="2000" dirty="0">
              <a:solidFill>
                <a:schemeClr val="accent3">
                  <a:lumMod val="50000"/>
                </a:schemeClr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th-TH" sz="2000" dirty="0">
                <a:solidFill>
                  <a:schemeClr val="accent3">
                    <a:lumMod val="50000"/>
                  </a:schemeClr>
                </a:solidFill>
                <a:latin typeface="Mali SemiBold" panose="00000700000000000000" pitchFamily="2" charset="-34"/>
                <a:cs typeface="Mali SemiBold" panose="00000700000000000000" pitchFamily="2" charset="-34"/>
              </a:rPr>
              <a:t>	 ข้อมูลและเนื้อหาที่มีอยู่ในแหล่งต่างๆบนอินเตอร์เน็ตมีจำนวนมากเพราะสามารถสร้าง และเผยแพร่ได้ง่าย ทำให้ข้อมูลอาจไม่ได้รับการตรวจสอบความถูกต้องและความเหมาะสม ดังนั้นข้อมูลบางส่วนอาจก่อให้เกิดปัญหากับนักเรียนได้</a:t>
            </a:r>
            <a:endParaRPr lang="th-TH" sz="2000" dirty="0">
              <a:solidFill>
                <a:srgbClr val="C00000"/>
              </a:solidFill>
              <a:latin typeface="Mali SemiBold" panose="00000700000000000000" pitchFamily="2" charset="-34"/>
              <a:cs typeface="Mali SemiBold" panose="00000700000000000000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F32F-DB2F-456D-8E44-12CA14282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98" y="1620189"/>
            <a:ext cx="3561731" cy="26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2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3125 L 0.19661 0.03194 C 0.2375 0.04606 0.29909 0.05393 0.36367 0.05393 C 0.43698 0.05393 0.49583 0.04606 0.53672 0.03194 L 0.73346 -0.03125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การออกแบบที่กำหนดเอ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การออกแบบที่กำหนดเอ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10527</TotalTime>
  <Words>3801</Words>
  <Application>Microsoft Office PowerPoint</Application>
  <PresentationFormat>แบบจอกว้าง</PresentationFormat>
  <Paragraphs>255</Paragraphs>
  <Slides>64</Slides>
  <Notes>0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64</vt:i4>
      </vt:variant>
    </vt:vector>
  </HeadingPairs>
  <TitlesOfParts>
    <vt:vector size="73" baseType="lpstr">
      <vt:lpstr>TH Niramit AS</vt:lpstr>
      <vt:lpstr>Mali SemiBold</vt:lpstr>
      <vt:lpstr>Calibri Light</vt:lpstr>
      <vt:lpstr>TH Sarabun New</vt:lpstr>
      <vt:lpstr>Calibri</vt:lpstr>
      <vt:lpstr>Arial</vt:lpstr>
      <vt:lpstr>ธีมของ Office</vt:lpstr>
      <vt:lpstr>การออกแบบที่กำหนดเอง</vt:lpstr>
      <vt:lpstr>1_การออกแบบที่กำหนดเอง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สุภาพรรณ ชายพฤกษ์</dc:creator>
  <cp:lastModifiedBy>ธนมวรรณ</cp:lastModifiedBy>
  <cp:revision>916</cp:revision>
  <dcterms:created xsi:type="dcterms:W3CDTF">2017-07-15T16:27:51Z</dcterms:created>
  <dcterms:modified xsi:type="dcterms:W3CDTF">2024-11-05T08:37:34Z</dcterms:modified>
</cp:coreProperties>
</file>